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5"/>
  </p:sldMasterIdLst>
  <p:notesMasterIdLst>
    <p:notesMasterId r:id="rId31"/>
  </p:notesMasterIdLst>
  <p:sldIdLst>
    <p:sldId id="256" r:id="rId6"/>
    <p:sldId id="270" r:id="rId7"/>
    <p:sldId id="305" r:id="rId8"/>
    <p:sldId id="306" r:id="rId9"/>
    <p:sldId id="307" r:id="rId10"/>
    <p:sldId id="308" r:id="rId11"/>
    <p:sldId id="288" r:id="rId12"/>
    <p:sldId id="313" r:id="rId13"/>
    <p:sldId id="316" r:id="rId14"/>
    <p:sldId id="312" r:id="rId15"/>
    <p:sldId id="317" r:id="rId16"/>
    <p:sldId id="314" r:id="rId17"/>
    <p:sldId id="295" r:id="rId18"/>
    <p:sldId id="291" r:id="rId19"/>
    <p:sldId id="294" r:id="rId20"/>
    <p:sldId id="309" r:id="rId21"/>
    <p:sldId id="297" r:id="rId22"/>
    <p:sldId id="299" r:id="rId23"/>
    <p:sldId id="300" r:id="rId24"/>
    <p:sldId id="293" r:id="rId25"/>
    <p:sldId id="292" r:id="rId26"/>
    <p:sldId id="318" r:id="rId27"/>
    <p:sldId id="301" r:id="rId28"/>
    <p:sldId id="319" r:id="rId29"/>
    <p:sldId id="311" r:id="rId30"/>
  </p:sldIdLst>
  <p:sldSz cx="20105688" cy="11309350"/>
  <p:notesSz cx="9926638" cy="6797675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301B821-A1FF-4177-AEE7-76D212191A09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Tmavý styl 2 – zvýraznění 5/zvýraznění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Tmavý styl 2 – zvýraznění 3/zvýraznění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Tmavý styl 2 – zvýraznění 1/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Střední styl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F1AB2-1976-4502-BF36-3FF5EA218861}" styleName="Střední styl 4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Světlý styl 3 – zvýraznění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9"/>
    <p:restoredTop sz="94692"/>
  </p:normalViewPr>
  <p:slideViewPr>
    <p:cSldViewPr>
      <p:cViewPr varScale="1">
        <p:scale>
          <a:sx n="63" d="100"/>
          <a:sy n="63" d="100"/>
        </p:scale>
        <p:origin x="894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752" cy="340647"/>
          </a:xfrm>
          <a:prstGeom prst="rect">
            <a:avLst/>
          </a:prstGeom>
        </p:spPr>
        <p:txBody>
          <a:bodyPr vert="horz" lIns="48674" tIns="24337" rIns="48674" bIns="24337" rtlCol="0"/>
          <a:lstStyle>
            <a:lvl1pPr algn="l">
              <a:defRPr sz="6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5622535" y="0"/>
            <a:ext cx="4301752" cy="340647"/>
          </a:xfrm>
          <a:prstGeom prst="rect">
            <a:avLst/>
          </a:prstGeom>
        </p:spPr>
        <p:txBody>
          <a:bodyPr vert="horz" lIns="48674" tIns="24337" rIns="48674" bIns="24337" rtlCol="0"/>
          <a:lstStyle>
            <a:lvl1pPr algn="r">
              <a:defRPr sz="600"/>
            </a:lvl1pPr>
          </a:lstStyle>
          <a:p>
            <a:fld id="{29206AB9-4424-BD40-98A9-DC1A2C6C6110}" type="datetimeFigureOut">
              <a:rPr lang="cs-CZ" smtClean="0"/>
              <a:t>12.03.2026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3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8674" tIns="24337" rIns="48674" bIns="24337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992351" y="3270976"/>
            <a:ext cx="7941937" cy="2677467"/>
          </a:xfrm>
          <a:prstGeom prst="rect">
            <a:avLst/>
          </a:prstGeom>
        </p:spPr>
        <p:txBody>
          <a:bodyPr vert="horz" lIns="48674" tIns="24337" rIns="48674" bIns="24337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6457028"/>
            <a:ext cx="4301752" cy="340647"/>
          </a:xfrm>
          <a:prstGeom prst="rect">
            <a:avLst/>
          </a:prstGeom>
        </p:spPr>
        <p:txBody>
          <a:bodyPr vert="horz" lIns="48674" tIns="24337" rIns="48674" bIns="24337" rtlCol="0" anchor="b"/>
          <a:lstStyle>
            <a:lvl1pPr algn="l">
              <a:defRPr sz="6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5622535" y="6457028"/>
            <a:ext cx="4301752" cy="340647"/>
          </a:xfrm>
          <a:prstGeom prst="rect">
            <a:avLst/>
          </a:prstGeom>
        </p:spPr>
        <p:txBody>
          <a:bodyPr vert="horz" lIns="48674" tIns="24337" rIns="48674" bIns="24337" rtlCol="0" anchor="b"/>
          <a:lstStyle>
            <a:lvl1pPr algn="r">
              <a:defRPr sz="600"/>
            </a:lvl1pPr>
          </a:lstStyle>
          <a:p>
            <a:fld id="{1844F597-B580-C142-8C19-DE69DEDF634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4623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ulni stran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7718534" cy="901065"/>
          </a:xfrm>
          <a:custGeom>
            <a:avLst/>
            <a:gdLst/>
            <a:ahLst/>
            <a:cxnLst/>
            <a:rect l="l" t="t" r="r" b="b"/>
            <a:pathLst>
              <a:path w="17717135" h="901065">
                <a:moveTo>
                  <a:pt x="17716738" y="0"/>
                </a:moveTo>
                <a:lnTo>
                  <a:pt x="0" y="0"/>
                </a:lnTo>
                <a:lnTo>
                  <a:pt x="0" y="900764"/>
                </a:lnTo>
                <a:lnTo>
                  <a:pt x="17716738" y="900764"/>
                </a:lnTo>
                <a:lnTo>
                  <a:pt x="17716738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7" name="bg object 17"/>
          <p:cNvSpPr/>
          <p:nvPr/>
        </p:nvSpPr>
        <p:spPr>
          <a:xfrm>
            <a:off x="17818665" y="1"/>
            <a:ext cx="2287451" cy="901065"/>
          </a:xfrm>
          <a:custGeom>
            <a:avLst/>
            <a:gdLst/>
            <a:ahLst/>
            <a:cxnLst/>
            <a:rect l="l" t="t" r="r" b="b"/>
            <a:pathLst>
              <a:path w="2287269" h="901065">
                <a:moveTo>
                  <a:pt x="2286841" y="0"/>
                </a:moveTo>
                <a:lnTo>
                  <a:pt x="0" y="0"/>
                </a:lnTo>
                <a:lnTo>
                  <a:pt x="0" y="900764"/>
                </a:lnTo>
                <a:lnTo>
                  <a:pt x="2286841" y="900764"/>
                </a:lnTo>
                <a:lnTo>
                  <a:pt x="2286841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216776" y="3597275"/>
            <a:ext cx="14500800" cy="36000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defRPr sz="7000" b="1" i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5" name="Holder 4">
            <a:extLst>
              <a:ext uri="{FF2B5EF4-FFF2-40B4-BE49-F238E27FC236}">
                <a16:creationId xmlns:a16="http://schemas.microsoft.com/office/drawing/2014/main" id="{5644E9EE-F358-5243-B4C4-D28AAAE9286E}"/>
              </a:ext>
            </a:extLst>
          </p:cNvPr>
          <p:cNvSpPr txBox="1">
            <a:spLocks/>
          </p:cNvSpPr>
          <p:nvPr userDrawn="1"/>
        </p:nvSpPr>
        <p:spPr>
          <a:xfrm>
            <a:off x="3216776" y="10563893"/>
            <a:ext cx="4635866" cy="306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950" b="0" i="0" kern="1200">
                <a:solidFill>
                  <a:srgbClr val="0066B3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1">
              <a:lnSpc>
                <a:spcPts val="2280"/>
              </a:lnSpc>
            </a:pPr>
            <a:r>
              <a:rPr lang="cs-CZ" spc="15" dirty="0">
                <a:solidFill>
                  <a:schemeClr val="tx2"/>
                </a:solidFill>
              </a:rPr>
              <a:t>Severočeské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15" dirty="0">
                <a:solidFill>
                  <a:schemeClr val="tx2"/>
                </a:solidFill>
              </a:rPr>
              <a:t>vodovody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15" dirty="0">
                <a:solidFill>
                  <a:schemeClr val="tx2"/>
                </a:solidFill>
              </a:rPr>
              <a:t>a</a:t>
            </a:r>
            <a:r>
              <a:rPr lang="cs-CZ" spc="-5" dirty="0">
                <a:solidFill>
                  <a:schemeClr val="tx2"/>
                </a:solidFill>
              </a:rPr>
              <a:t> </a:t>
            </a:r>
            <a:r>
              <a:rPr lang="cs-CZ" spc="10" dirty="0">
                <a:solidFill>
                  <a:schemeClr val="tx2"/>
                </a:solidFill>
              </a:rPr>
              <a:t>kanalizace,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5" dirty="0">
                <a:solidFill>
                  <a:schemeClr val="tx2"/>
                </a:solidFill>
              </a:rPr>
              <a:t>a.s.</a:t>
            </a:r>
          </a:p>
        </p:txBody>
      </p:sp>
      <p:sp>
        <p:nvSpPr>
          <p:cNvPr id="19" name="Holder 4">
            <a:extLst>
              <a:ext uri="{FF2B5EF4-FFF2-40B4-BE49-F238E27FC236}">
                <a16:creationId xmlns:a16="http://schemas.microsoft.com/office/drawing/2014/main" id="{66352810-A085-2845-A411-94E14A221FE5}"/>
              </a:ext>
            </a:extLst>
          </p:cNvPr>
          <p:cNvSpPr txBox="1">
            <a:spLocks/>
          </p:cNvSpPr>
          <p:nvPr userDrawn="1"/>
        </p:nvSpPr>
        <p:spPr>
          <a:xfrm>
            <a:off x="13081710" y="10544791"/>
            <a:ext cx="4635866" cy="306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950" b="0" i="0" kern="1200">
                <a:solidFill>
                  <a:srgbClr val="0066B3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1" algn="r">
              <a:lnSpc>
                <a:spcPts val="2280"/>
              </a:lnSpc>
            </a:pPr>
            <a:r>
              <a:rPr lang="cs-CZ" spc="15" dirty="0" err="1">
                <a:solidFill>
                  <a:schemeClr val="tx2"/>
                </a:solidFill>
              </a:rPr>
              <a:t>www.scvk</a:t>
            </a:r>
            <a:r>
              <a:rPr lang="cs-CZ" spc="10" dirty="0" err="1">
                <a:solidFill>
                  <a:schemeClr val="tx2"/>
                </a:solidFill>
              </a:rPr>
              <a:t>.cz</a:t>
            </a:r>
            <a:endParaRPr lang="cs-CZ" spc="5" dirty="0">
              <a:solidFill>
                <a:schemeClr val="tx2"/>
              </a:solidFill>
            </a:endParaRPr>
          </a:p>
        </p:txBody>
      </p:sp>
      <p:pic>
        <p:nvPicPr>
          <p:cNvPr id="20" name="Obrázek 19">
            <a:extLst>
              <a:ext uri="{FF2B5EF4-FFF2-40B4-BE49-F238E27FC236}">
                <a16:creationId xmlns:a16="http://schemas.microsoft.com/office/drawing/2014/main" id="{570B4F86-25E6-F74C-ACA7-77883C893B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5244" y="2033438"/>
            <a:ext cx="2908300" cy="965200"/>
          </a:xfrm>
          <a:prstGeom prst="rect">
            <a:avLst/>
          </a:prstGeom>
        </p:spPr>
      </p:pic>
      <p:pic>
        <p:nvPicPr>
          <p:cNvPr id="21" name="Obrázek 20">
            <a:extLst>
              <a:ext uri="{FF2B5EF4-FFF2-40B4-BE49-F238E27FC236}">
                <a16:creationId xmlns:a16="http://schemas.microsoft.com/office/drawing/2014/main" id="{D91EF6B0-6F2A-4E44-816F-1E342370BCE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776" y="7878845"/>
            <a:ext cx="7531100" cy="1028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bsa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7718534" cy="901065"/>
          </a:xfrm>
          <a:custGeom>
            <a:avLst/>
            <a:gdLst/>
            <a:ahLst/>
            <a:cxnLst/>
            <a:rect l="l" t="t" r="r" b="b"/>
            <a:pathLst>
              <a:path w="17717135" h="901065">
                <a:moveTo>
                  <a:pt x="17716738" y="0"/>
                </a:moveTo>
                <a:lnTo>
                  <a:pt x="0" y="0"/>
                </a:lnTo>
                <a:lnTo>
                  <a:pt x="0" y="900764"/>
                </a:lnTo>
                <a:lnTo>
                  <a:pt x="17716738" y="900764"/>
                </a:lnTo>
                <a:lnTo>
                  <a:pt x="17716738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7" name="bg object 17"/>
          <p:cNvSpPr/>
          <p:nvPr/>
        </p:nvSpPr>
        <p:spPr>
          <a:xfrm>
            <a:off x="17818665" y="1"/>
            <a:ext cx="2287451" cy="901065"/>
          </a:xfrm>
          <a:custGeom>
            <a:avLst/>
            <a:gdLst/>
            <a:ahLst/>
            <a:cxnLst/>
            <a:rect l="l" t="t" r="r" b="b"/>
            <a:pathLst>
              <a:path w="2287269" h="901065">
                <a:moveTo>
                  <a:pt x="2286841" y="0"/>
                </a:moveTo>
                <a:lnTo>
                  <a:pt x="0" y="0"/>
                </a:lnTo>
                <a:lnTo>
                  <a:pt x="0" y="900764"/>
                </a:lnTo>
                <a:lnTo>
                  <a:pt x="2286841" y="900764"/>
                </a:lnTo>
                <a:lnTo>
                  <a:pt x="2286841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6E235BEA-FA04-2645-B33E-1178FE4FAC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11619" y="1616075"/>
            <a:ext cx="15883200" cy="68713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dirty="0"/>
              <a:t>Obsah</a:t>
            </a:r>
          </a:p>
        </p:txBody>
      </p:sp>
      <p:sp>
        <p:nvSpPr>
          <p:cNvPr id="10" name="Zástupný obsah 40">
            <a:extLst>
              <a:ext uri="{FF2B5EF4-FFF2-40B4-BE49-F238E27FC236}">
                <a16:creationId xmlns:a16="http://schemas.microsoft.com/office/drawing/2014/main" id="{4C759C74-F48F-5641-98F1-E0FB981F036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3423444" y="3492000"/>
            <a:ext cx="6444284" cy="656639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900000" marR="0" indent="-900000" defTabSz="914400" eaLnBrk="1" fontAlgn="auto" latinLnBrk="0" hangingPunct="1">
              <a:lnSpc>
                <a:spcPct val="100000"/>
              </a:lnSpc>
              <a:spcBef>
                <a:spcPts val="6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 sz="2500" b="1">
                <a:solidFill>
                  <a:schemeClr val="tx2"/>
                </a:solidFill>
              </a:defRPr>
            </a:lvl1pPr>
            <a:lvl2pPr marL="900000">
              <a:defRPr/>
            </a:lvl2pPr>
          </a:lstStyle>
          <a:p>
            <a:r>
              <a:rPr lang="cs-CZ" dirty="0"/>
              <a:t>Položka obsahu</a:t>
            </a:r>
          </a:p>
          <a:p>
            <a:pPr lvl="1"/>
            <a:r>
              <a:rPr lang="cs-CZ" dirty="0"/>
              <a:t>Styl popisu se aktivuje odsazením na další úroveň</a:t>
            </a:r>
            <a:br>
              <a:rPr lang="cs-CZ" dirty="0"/>
            </a:br>
            <a:r>
              <a:rPr lang="cs-CZ" dirty="0"/>
              <a:t>(nástroj Zvýšit úroveň seznamu)</a:t>
            </a:r>
            <a:br>
              <a:rPr lang="cs-CZ" dirty="0"/>
            </a:br>
            <a:br>
              <a:rPr lang="cs-CZ" dirty="0"/>
            </a:br>
            <a:r>
              <a:rPr lang="cs-CZ" dirty="0"/>
              <a:t>popis popis popis popis popis popis popis popis popis popis popis popis popis popis popis popis popis popis popis popis popis </a:t>
            </a:r>
          </a:p>
        </p:txBody>
      </p:sp>
      <p:sp>
        <p:nvSpPr>
          <p:cNvPr id="12" name="Zástupný symbol pro číslo snímku 2">
            <a:extLst>
              <a:ext uri="{FF2B5EF4-FFF2-40B4-BE49-F238E27FC236}">
                <a16:creationId xmlns:a16="http://schemas.microsoft.com/office/drawing/2014/main" id="{AD6727EB-F839-8441-9224-87F559E28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818664" y="312034"/>
            <a:ext cx="1992677" cy="306705"/>
          </a:xfrm>
          <a:prstGeom prst="rect">
            <a:avLst/>
          </a:prstGeo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3" name="Zástupný text 12">
            <a:extLst>
              <a:ext uri="{FF2B5EF4-FFF2-40B4-BE49-F238E27FC236}">
                <a16:creationId xmlns:a16="http://schemas.microsoft.com/office/drawing/2014/main" id="{833033FB-1FBC-6149-ADD6-27954F235EE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347" y="312034"/>
            <a:ext cx="15120000" cy="306705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20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Záhlaví</a:t>
            </a:r>
          </a:p>
        </p:txBody>
      </p:sp>
      <p:sp>
        <p:nvSpPr>
          <p:cNvPr id="14" name="Holder 4">
            <a:extLst>
              <a:ext uri="{FF2B5EF4-FFF2-40B4-BE49-F238E27FC236}">
                <a16:creationId xmlns:a16="http://schemas.microsoft.com/office/drawing/2014/main" id="{98F3EADA-52E2-8848-A215-36217116D058}"/>
              </a:ext>
            </a:extLst>
          </p:cNvPr>
          <p:cNvSpPr txBox="1">
            <a:spLocks/>
          </p:cNvSpPr>
          <p:nvPr userDrawn="1"/>
        </p:nvSpPr>
        <p:spPr>
          <a:xfrm>
            <a:off x="15175475" y="10563893"/>
            <a:ext cx="4635866" cy="306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950" b="0" i="0" kern="1200">
                <a:solidFill>
                  <a:srgbClr val="0066B3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1">
              <a:lnSpc>
                <a:spcPts val="2280"/>
              </a:lnSpc>
            </a:pPr>
            <a:r>
              <a:rPr lang="cs-CZ" spc="15" dirty="0">
                <a:solidFill>
                  <a:schemeClr val="tx2"/>
                </a:solidFill>
              </a:rPr>
              <a:t>Severočeské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15" dirty="0">
                <a:solidFill>
                  <a:schemeClr val="tx2"/>
                </a:solidFill>
              </a:rPr>
              <a:t>vodovody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15" dirty="0">
                <a:solidFill>
                  <a:schemeClr val="tx2"/>
                </a:solidFill>
              </a:rPr>
              <a:t>a</a:t>
            </a:r>
            <a:r>
              <a:rPr lang="cs-CZ" spc="-5" dirty="0">
                <a:solidFill>
                  <a:schemeClr val="tx2"/>
                </a:solidFill>
              </a:rPr>
              <a:t> </a:t>
            </a:r>
            <a:r>
              <a:rPr lang="cs-CZ" spc="10" dirty="0">
                <a:solidFill>
                  <a:schemeClr val="tx2"/>
                </a:solidFill>
              </a:rPr>
              <a:t>kanalizace,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5" dirty="0">
                <a:solidFill>
                  <a:schemeClr val="tx2"/>
                </a:solidFill>
              </a:rPr>
              <a:t>a.s.</a:t>
            </a:r>
          </a:p>
        </p:txBody>
      </p:sp>
      <p:pic>
        <p:nvPicPr>
          <p:cNvPr id="18" name="object 18">
            <a:extLst>
              <a:ext uri="{FF2B5EF4-FFF2-40B4-BE49-F238E27FC236}">
                <a16:creationId xmlns:a16="http://schemas.microsoft.com/office/drawing/2014/main" id="{6539B7DB-14BE-B649-89CE-768C76DFE746}"/>
              </a:ext>
            </a:extLst>
          </p:cNvPr>
          <p:cNvPicPr/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1619" y="10483373"/>
            <a:ext cx="922843" cy="467742"/>
          </a:xfrm>
          <a:prstGeom prst="rect">
            <a:avLst/>
          </a:prstGeom>
        </p:spPr>
      </p:pic>
      <p:sp>
        <p:nvSpPr>
          <p:cNvPr id="11" name="Zástupný symbol pro číslo snímku 2">
            <a:extLst>
              <a:ext uri="{FF2B5EF4-FFF2-40B4-BE49-F238E27FC236}">
                <a16:creationId xmlns:a16="http://schemas.microsoft.com/office/drawing/2014/main" id="{FB1C4712-EC21-4065-B65A-F11688C5DA30}"/>
              </a:ext>
            </a:extLst>
          </p:cNvPr>
          <p:cNvSpPr txBox="1">
            <a:spLocks/>
          </p:cNvSpPr>
          <p:nvPr userDrawn="1"/>
        </p:nvSpPr>
        <p:spPr>
          <a:xfrm>
            <a:off x="15556136" y="312034"/>
            <a:ext cx="1992677" cy="30670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www.scvk.cz</a:t>
            </a:r>
          </a:p>
        </p:txBody>
      </p:sp>
      <p:sp>
        <p:nvSpPr>
          <p:cNvPr id="19" name="Zástupný obsah 40">
            <a:extLst>
              <a:ext uri="{FF2B5EF4-FFF2-40B4-BE49-F238E27FC236}">
                <a16:creationId xmlns:a16="http://schemas.microsoft.com/office/drawing/2014/main" id="{FAF3AAC6-54C7-425D-A0CE-20E4A51B312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11550535" y="3492000"/>
            <a:ext cx="6444284" cy="6566399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900000" marR="0" indent="-900000" defTabSz="914400" eaLnBrk="1" fontAlgn="auto" latinLnBrk="0" hangingPunct="1">
              <a:lnSpc>
                <a:spcPct val="100000"/>
              </a:lnSpc>
              <a:spcBef>
                <a:spcPts val="6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 sz="2500" b="1">
                <a:solidFill>
                  <a:schemeClr val="tx2"/>
                </a:solidFill>
              </a:defRPr>
            </a:lvl1pPr>
            <a:lvl2pPr marL="900000">
              <a:defRPr/>
            </a:lvl2pPr>
          </a:lstStyle>
          <a:p>
            <a:r>
              <a:rPr lang="cs-CZ" dirty="0"/>
              <a:t>Položka obsahu</a:t>
            </a:r>
          </a:p>
          <a:p>
            <a:pPr lvl="1"/>
            <a:r>
              <a:rPr lang="cs-CZ" dirty="0"/>
              <a:t>Styl popisu se aktivuje odsazením na další úroveň</a:t>
            </a:r>
            <a:br>
              <a:rPr lang="cs-CZ" dirty="0"/>
            </a:br>
            <a:r>
              <a:rPr lang="cs-CZ" dirty="0"/>
              <a:t>(nástroj Zvýšit úroveň seznamu)</a:t>
            </a:r>
            <a:br>
              <a:rPr lang="cs-CZ" dirty="0"/>
            </a:br>
            <a:br>
              <a:rPr lang="cs-CZ" dirty="0"/>
            </a:br>
            <a:r>
              <a:rPr lang="cs-CZ" dirty="0"/>
              <a:t>popis popis popis popis popis popis popis popis popis popis popis popis popis popis popis popis popis popis popis popis popis </a:t>
            </a:r>
          </a:p>
        </p:txBody>
      </p:sp>
    </p:spTree>
    <p:extLst>
      <p:ext uri="{BB962C8B-B14F-4D97-AF65-F5344CB8AC3E}">
        <p14:creationId xmlns:p14="http://schemas.microsoft.com/office/powerpoint/2010/main" val="4234234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sloupe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19ABAB-49C7-0A4F-9A6E-A9B268208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619" y="1616075"/>
            <a:ext cx="15882450" cy="687133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9873556B-A06F-2546-836D-E57AFF063A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818664" y="312034"/>
            <a:ext cx="1992677" cy="306705"/>
          </a:xfrm>
          <a:prstGeom prst="rect">
            <a:avLst/>
          </a:prstGeo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obsah 40">
            <a:extLst>
              <a:ext uri="{FF2B5EF4-FFF2-40B4-BE49-F238E27FC236}">
                <a16:creationId xmlns:a16="http://schemas.microsoft.com/office/drawing/2014/main" id="{21BF82A4-5DC8-CF40-85D1-55149FE6493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111619" y="3492000"/>
            <a:ext cx="15882450" cy="6566399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dirty="0"/>
          </a:p>
        </p:txBody>
      </p:sp>
      <p:sp>
        <p:nvSpPr>
          <p:cNvPr id="7" name="Zástupný text 12">
            <a:extLst>
              <a:ext uri="{FF2B5EF4-FFF2-40B4-BE49-F238E27FC236}">
                <a16:creationId xmlns:a16="http://schemas.microsoft.com/office/drawing/2014/main" id="{AEA22E62-E300-F24A-A6DC-F316882F7C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347" y="312034"/>
            <a:ext cx="15120000" cy="306705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20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Záhlaví</a:t>
            </a:r>
          </a:p>
        </p:txBody>
      </p:sp>
    </p:spTree>
    <p:extLst>
      <p:ext uri="{BB962C8B-B14F-4D97-AF65-F5344CB8AC3E}">
        <p14:creationId xmlns:p14="http://schemas.microsoft.com/office/powerpoint/2010/main" val="2826350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19ABAB-49C7-0A4F-9A6E-A9B2682085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619" y="1616075"/>
            <a:ext cx="15883200" cy="687133"/>
          </a:xfrm>
        </p:spPr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9873556B-A06F-2546-836D-E57AFF063A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818664" y="312034"/>
            <a:ext cx="1992677" cy="306705"/>
          </a:xfrm>
          <a:prstGeom prst="rect">
            <a:avLst/>
          </a:prstGeo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5" name="Zástupný obsah 40">
            <a:extLst>
              <a:ext uri="{FF2B5EF4-FFF2-40B4-BE49-F238E27FC236}">
                <a16:creationId xmlns:a16="http://schemas.microsoft.com/office/drawing/2014/main" id="{21BF82A4-5DC8-CF40-85D1-55149FE6493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111619" y="3492000"/>
            <a:ext cx="7756109" cy="6566399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dirty="0"/>
          </a:p>
        </p:txBody>
      </p:sp>
      <p:sp>
        <p:nvSpPr>
          <p:cNvPr id="6" name="Zástupný obsah 41">
            <a:extLst>
              <a:ext uri="{FF2B5EF4-FFF2-40B4-BE49-F238E27FC236}">
                <a16:creationId xmlns:a16="http://schemas.microsoft.com/office/drawing/2014/main" id="{F22CBFE5-A36B-C845-84D6-1EFA24D8C41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237962" y="3492000"/>
            <a:ext cx="7756107" cy="6568048"/>
          </a:xfrm>
          <a:prstGeom prst="rect">
            <a:avLst/>
          </a:prstGeom>
        </p:spPr>
        <p:txBody>
          <a:bodyPr lIns="0" tIns="0" rIns="0" bIns="0"/>
          <a:lstStyle/>
          <a:p>
            <a:endParaRPr lang="cs-CZ" dirty="0"/>
          </a:p>
        </p:txBody>
      </p:sp>
      <p:sp>
        <p:nvSpPr>
          <p:cNvPr id="7" name="Zástupný text 12">
            <a:extLst>
              <a:ext uri="{FF2B5EF4-FFF2-40B4-BE49-F238E27FC236}">
                <a16:creationId xmlns:a16="http://schemas.microsoft.com/office/drawing/2014/main" id="{AEA22E62-E300-F24A-A6DC-F316882F7CD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94347" y="312034"/>
            <a:ext cx="15120000" cy="306705"/>
          </a:xfrm>
          <a:prstGeom prst="rect">
            <a:avLst/>
          </a:prstGeom>
        </p:spPr>
        <p:txBody>
          <a:bodyPr lIns="0" tIns="0" rIns="0" bIns="0" anchor="ctr" anchorCtr="0"/>
          <a:lstStyle>
            <a:lvl1pPr>
              <a:defRPr sz="20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cs-CZ" dirty="0"/>
              <a:t>Záhlaví</a:t>
            </a:r>
          </a:p>
        </p:txBody>
      </p:sp>
    </p:spTree>
    <p:extLst>
      <p:ext uri="{BB962C8B-B14F-4D97-AF65-F5344CB8AC3E}">
        <p14:creationId xmlns:p14="http://schemas.microsoft.com/office/powerpoint/2010/main" val="146101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g object 17">
            <a:extLst>
              <a:ext uri="{FF2B5EF4-FFF2-40B4-BE49-F238E27FC236}">
                <a16:creationId xmlns:a16="http://schemas.microsoft.com/office/drawing/2014/main" id="{F638438B-4787-D44B-93DA-2ED2E0BD814D}"/>
              </a:ext>
            </a:extLst>
          </p:cNvPr>
          <p:cNvSpPr/>
          <p:nvPr userDrawn="1"/>
        </p:nvSpPr>
        <p:spPr>
          <a:xfrm>
            <a:off x="17818665" y="0"/>
            <a:ext cx="2287451" cy="901065"/>
          </a:xfrm>
          <a:custGeom>
            <a:avLst/>
            <a:gdLst/>
            <a:ahLst/>
            <a:cxnLst/>
            <a:rect l="l" t="t" r="r" b="b"/>
            <a:pathLst>
              <a:path w="2287269" h="901065">
                <a:moveTo>
                  <a:pt x="2286841" y="0"/>
                </a:moveTo>
                <a:lnTo>
                  <a:pt x="0" y="0"/>
                </a:lnTo>
                <a:lnTo>
                  <a:pt x="0" y="900764"/>
                </a:lnTo>
                <a:lnTo>
                  <a:pt x="2286841" y="900764"/>
                </a:lnTo>
                <a:lnTo>
                  <a:pt x="2286841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7" name="bg object 16">
            <a:extLst>
              <a:ext uri="{FF2B5EF4-FFF2-40B4-BE49-F238E27FC236}">
                <a16:creationId xmlns:a16="http://schemas.microsoft.com/office/drawing/2014/main" id="{CA9C5628-E1A6-6546-B0A0-4DD9689DA9DD}"/>
              </a:ext>
            </a:extLst>
          </p:cNvPr>
          <p:cNvSpPr/>
          <p:nvPr userDrawn="1"/>
        </p:nvSpPr>
        <p:spPr>
          <a:xfrm>
            <a:off x="0" y="0"/>
            <a:ext cx="17718534" cy="901065"/>
          </a:xfrm>
          <a:custGeom>
            <a:avLst/>
            <a:gdLst/>
            <a:ahLst/>
            <a:cxnLst/>
            <a:rect l="l" t="t" r="r" b="b"/>
            <a:pathLst>
              <a:path w="17717135" h="901065">
                <a:moveTo>
                  <a:pt x="17716738" y="0"/>
                </a:moveTo>
                <a:lnTo>
                  <a:pt x="0" y="0"/>
                </a:lnTo>
                <a:lnTo>
                  <a:pt x="0" y="900764"/>
                </a:lnTo>
                <a:lnTo>
                  <a:pt x="17716738" y="900764"/>
                </a:lnTo>
                <a:lnTo>
                  <a:pt x="17716738" y="0"/>
                </a:lnTo>
                <a:close/>
              </a:path>
            </a:pathLst>
          </a:custGeom>
          <a:solidFill>
            <a:schemeClr val="tx2"/>
          </a:solid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11" name="Holder 4">
            <a:extLst>
              <a:ext uri="{FF2B5EF4-FFF2-40B4-BE49-F238E27FC236}">
                <a16:creationId xmlns:a16="http://schemas.microsoft.com/office/drawing/2014/main" id="{F606DC43-84E9-7D41-AD4D-F51E6D2104CD}"/>
              </a:ext>
            </a:extLst>
          </p:cNvPr>
          <p:cNvSpPr txBox="1">
            <a:spLocks/>
          </p:cNvSpPr>
          <p:nvPr userDrawn="1"/>
        </p:nvSpPr>
        <p:spPr>
          <a:xfrm>
            <a:off x="15175475" y="10563893"/>
            <a:ext cx="4635866" cy="30670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950" b="0" i="0" kern="1200">
                <a:solidFill>
                  <a:srgbClr val="0066B3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1">
              <a:lnSpc>
                <a:spcPts val="2280"/>
              </a:lnSpc>
            </a:pPr>
            <a:r>
              <a:rPr lang="cs-CZ" spc="15" dirty="0">
                <a:solidFill>
                  <a:schemeClr val="tx2"/>
                </a:solidFill>
              </a:rPr>
              <a:t>Severočeské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15" dirty="0">
                <a:solidFill>
                  <a:schemeClr val="tx2"/>
                </a:solidFill>
              </a:rPr>
              <a:t>vodovody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15" dirty="0">
                <a:solidFill>
                  <a:schemeClr val="tx2"/>
                </a:solidFill>
              </a:rPr>
              <a:t>a</a:t>
            </a:r>
            <a:r>
              <a:rPr lang="cs-CZ" spc="-5" dirty="0">
                <a:solidFill>
                  <a:schemeClr val="tx2"/>
                </a:solidFill>
              </a:rPr>
              <a:t> </a:t>
            </a:r>
            <a:r>
              <a:rPr lang="cs-CZ" spc="10" dirty="0">
                <a:solidFill>
                  <a:schemeClr val="tx2"/>
                </a:solidFill>
              </a:rPr>
              <a:t>kanalizace,</a:t>
            </a:r>
            <a:r>
              <a:rPr lang="cs-CZ" spc="-10" dirty="0">
                <a:solidFill>
                  <a:schemeClr val="tx2"/>
                </a:solidFill>
              </a:rPr>
              <a:t> </a:t>
            </a:r>
            <a:r>
              <a:rPr lang="cs-CZ" spc="5" dirty="0">
                <a:solidFill>
                  <a:schemeClr val="tx2"/>
                </a:solidFill>
              </a:rPr>
              <a:t>a.s.</a:t>
            </a:r>
          </a:p>
        </p:txBody>
      </p:sp>
      <p:pic>
        <p:nvPicPr>
          <p:cNvPr id="14" name="object 18">
            <a:extLst>
              <a:ext uri="{FF2B5EF4-FFF2-40B4-BE49-F238E27FC236}">
                <a16:creationId xmlns:a16="http://schemas.microsoft.com/office/drawing/2014/main" id="{A8A6F1DA-CD8D-3E40-A779-480D71D0A66B}"/>
              </a:ext>
            </a:extLst>
          </p:cNvPr>
          <p:cNvPicPr/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11619" y="10483373"/>
            <a:ext cx="922843" cy="467742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677170CA-F53D-3D4B-9CC5-FBA5E378029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000" y="2682000"/>
            <a:ext cx="1188000" cy="394271"/>
          </a:xfrm>
          <a:prstGeom prst="rect">
            <a:avLst/>
          </a:prstGeom>
        </p:spPr>
      </p:pic>
      <p:sp>
        <p:nvSpPr>
          <p:cNvPr id="19" name="Zástupný nadpis 18">
            <a:extLst>
              <a:ext uri="{FF2B5EF4-FFF2-40B4-BE49-F238E27FC236}">
                <a16:creationId xmlns:a16="http://schemas.microsoft.com/office/drawing/2014/main" id="{3D2B6C8D-E796-BD46-B076-B36ADD763BF1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111619" y="1616075"/>
            <a:ext cx="15883200" cy="68713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cs-CZ" dirty="0"/>
              <a:t>Nadpis</a:t>
            </a:r>
          </a:p>
        </p:txBody>
      </p:sp>
      <p:sp>
        <p:nvSpPr>
          <p:cNvPr id="21" name="Zástupný text 20">
            <a:extLst>
              <a:ext uri="{FF2B5EF4-FFF2-40B4-BE49-F238E27FC236}">
                <a16:creationId xmlns:a16="http://schemas.microsoft.com/office/drawing/2014/main" id="{63B3E4C0-0280-A84D-B00E-AFC7402DEFEA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2111617" y="3492000"/>
            <a:ext cx="15883200" cy="656639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0" name="Zástupný symbol pro číslo snímku 2">
            <a:extLst>
              <a:ext uri="{FF2B5EF4-FFF2-40B4-BE49-F238E27FC236}">
                <a16:creationId xmlns:a16="http://schemas.microsoft.com/office/drawing/2014/main" id="{46C192EB-9B28-497D-963A-F5953E4E5245}"/>
              </a:ext>
            </a:extLst>
          </p:cNvPr>
          <p:cNvSpPr>
            <a:spLocks noGrp="1"/>
          </p:cNvSpPr>
          <p:nvPr userDrawn="1">
            <p:ph type="sldNum" sz="quarter" idx="4"/>
          </p:nvPr>
        </p:nvSpPr>
        <p:spPr>
          <a:xfrm>
            <a:off x="17818664" y="312034"/>
            <a:ext cx="1992677" cy="306705"/>
          </a:xfrm>
          <a:prstGeom prst="rect">
            <a:avLst/>
          </a:prstGeo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2" name="Zástupný symbol pro číslo snímku 2">
            <a:extLst>
              <a:ext uri="{FF2B5EF4-FFF2-40B4-BE49-F238E27FC236}">
                <a16:creationId xmlns:a16="http://schemas.microsoft.com/office/drawing/2014/main" id="{BE5230A3-B132-4D1C-8B17-FCD1D1067B18}"/>
              </a:ext>
            </a:extLst>
          </p:cNvPr>
          <p:cNvSpPr txBox="1">
            <a:spLocks/>
          </p:cNvSpPr>
          <p:nvPr userDrawn="1"/>
        </p:nvSpPr>
        <p:spPr>
          <a:xfrm>
            <a:off x="15556136" y="312034"/>
            <a:ext cx="1992677" cy="30670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r" defTabSz="914400" rtl="0" eaLnBrk="1" latinLnBrk="0" hangingPunct="1"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www.scvk.cz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2" r:id="rId2"/>
    <p:sldLayoutId id="2147483670" r:id="rId3"/>
    <p:sldLayoutId id="2147483669" r:id="rId4"/>
  </p:sldLayoutIdLst>
  <p:hf hdr="0" ftr="0" dt="0"/>
  <p:txStyles>
    <p:titleStyle>
      <a:lvl1pPr>
        <a:defRPr sz="4500" b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46">
        <a:defRPr>
          <a:latin typeface="+mn-lt"/>
          <a:ea typeface="+mn-ea"/>
          <a:cs typeface="+mn-cs"/>
        </a:defRPr>
      </a:lvl2pPr>
      <a:lvl3pPr marL="914491">
        <a:defRPr>
          <a:latin typeface="+mn-lt"/>
          <a:ea typeface="+mn-ea"/>
          <a:cs typeface="+mn-cs"/>
        </a:defRPr>
      </a:lvl3pPr>
      <a:lvl4pPr marL="1371737">
        <a:defRPr>
          <a:latin typeface="+mn-lt"/>
          <a:ea typeface="+mn-ea"/>
          <a:cs typeface="+mn-cs"/>
        </a:defRPr>
      </a:lvl4pPr>
      <a:lvl5pPr marL="1828983">
        <a:defRPr>
          <a:latin typeface="+mn-lt"/>
          <a:ea typeface="+mn-ea"/>
          <a:cs typeface="+mn-cs"/>
        </a:defRPr>
      </a:lvl5pPr>
      <a:lvl6pPr marL="2286229">
        <a:defRPr>
          <a:latin typeface="+mn-lt"/>
          <a:ea typeface="+mn-ea"/>
          <a:cs typeface="+mn-cs"/>
        </a:defRPr>
      </a:lvl6pPr>
      <a:lvl7pPr marL="2743474">
        <a:defRPr>
          <a:latin typeface="+mn-lt"/>
          <a:ea typeface="+mn-ea"/>
          <a:cs typeface="+mn-cs"/>
        </a:defRPr>
      </a:lvl7pPr>
      <a:lvl8pPr marL="3200720">
        <a:defRPr>
          <a:latin typeface="+mn-lt"/>
          <a:ea typeface="+mn-ea"/>
          <a:cs typeface="+mn-cs"/>
        </a:defRPr>
      </a:lvl8pPr>
      <a:lvl9pPr marL="3657966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46">
        <a:defRPr>
          <a:latin typeface="+mn-lt"/>
          <a:ea typeface="+mn-ea"/>
          <a:cs typeface="+mn-cs"/>
        </a:defRPr>
      </a:lvl2pPr>
      <a:lvl3pPr marL="914491">
        <a:defRPr>
          <a:latin typeface="+mn-lt"/>
          <a:ea typeface="+mn-ea"/>
          <a:cs typeface="+mn-cs"/>
        </a:defRPr>
      </a:lvl3pPr>
      <a:lvl4pPr marL="1371737">
        <a:defRPr>
          <a:latin typeface="+mn-lt"/>
          <a:ea typeface="+mn-ea"/>
          <a:cs typeface="+mn-cs"/>
        </a:defRPr>
      </a:lvl4pPr>
      <a:lvl5pPr marL="1828983">
        <a:defRPr>
          <a:latin typeface="+mn-lt"/>
          <a:ea typeface="+mn-ea"/>
          <a:cs typeface="+mn-cs"/>
        </a:defRPr>
      </a:lvl5pPr>
      <a:lvl6pPr marL="2286229">
        <a:defRPr>
          <a:latin typeface="+mn-lt"/>
          <a:ea typeface="+mn-ea"/>
          <a:cs typeface="+mn-cs"/>
        </a:defRPr>
      </a:lvl6pPr>
      <a:lvl7pPr marL="2743474">
        <a:defRPr>
          <a:latin typeface="+mn-lt"/>
          <a:ea typeface="+mn-ea"/>
          <a:cs typeface="+mn-cs"/>
        </a:defRPr>
      </a:lvl7pPr>
      <a:lvl8pPr marL="3200720">
        <a:defRPr>
          <a:latin typeface="+mn-lt"/>
          <a:ea typeface="+mn-ea"/>
          <a:cs typeface="+mn-cs"/>
        </a:defRPr>
      </a:lvl8pPr>
      <a:lvl9pPr marL="3657966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42444" y="4054475"/>
            <a:ext cx="14500800" cy="2847575"/>
          </a:xfrm>
          <a:prstGeom prst="rect">
            <a:avLst/>
          </a:prstGeom>
        </p:spPr>
        <p:txBody>
          <a:bodyPr vert="horz" wrap="square" lIns="0" tIns="15876" rIns="0" bIns="0" rtlCol="0">
            <a:spAutoFit/>
          </a:bodyPr>
          <a:lstStyle/>
          <a:p>
            <a:pPr marL="12701">
              <a:spcBef>
                <a:spcPts val="125"/>
              </a:spcBef>
            </a:pPr>
            <a:r>
              <a:rPr lang="cs-CZ" sz="4000" spc="10" dirty="0"/>
              <a:t>PRŮBĚŽNÁ ZPRÁVA                                                                                                               Vyhodnocení monitoringu kvality surové vody                                                       Zdroj Dolánky</a:t>
            </a:r>
            <a:br>
              <a:rPr lang="cs-CZ" sz="3200" spc="10" dirty="0"/>
            </a:br>
            <a:br>
              <a:rPr lang="cs-CZ" sz="3200" spc="10" dirty="0"/>
            </a:br>
            <a:r>
              <a:rPr lang="cs-CZ" sz="3200" spc="10" dirty="0"/>
              <a:t>Oblastní závod Turnov –  Monika Stehnová</a:t>
            </a:r>
            <a:endParaRPr lang="cs-CZ" sz="3200" spc="15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781768B8-40DF-4D1F-807C-8EFA82672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844" y="1875300"/>
            <a:ext cx="11963400" cy="8735183"/>
          </a:xfrm>
          <a:prstGeom prst="rect">
            <a:avLst/>
          </a:prstGeom>
        </p:spPr>
      </p:pic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143971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situace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10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136168" y="2606675"/>
            <a:ext cx="15460476" cy="8702675"/>
          </a:xfrm>
        </p:spPr>
        <p:txBody>
          <a:bodyPr>
            <a:normAutofit/>
          </a:bodyPr>
          <a:lstStyle/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752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295121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monitoring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11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94644" y="2301875"/>
            <a:ext cx="16552200" cy="9007475"/>
          </a:xfrm>
        </p:spPr>
        <p:txBody>
          <a:bodyPr>
            <a:normAutofit/>
          </a:bodyPr>
          <a:lstStyle/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Na základě mimořádné události na vodním zdroji Dolánky v srpnu 2025 bylo ve 	spolupráci s VHS Turnov přistoupeno k systematickému monitoringu jímacího území 	prostřednictvím pronajaté techniky společnosti 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Technoprocur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CZ.</a:t>
            </a:r>
          </a:p>
          <a:p>
            <a:pPr lvl="0" algn="just">
              <a:lnSpc>
                <a:spcPct val="107000"/>
              </a:lnSpc>
              <a:spcAft>
                <a:spcPts val="600"/>
              </a:spcAft>
            </a:pPr>
            <a:endParaRPr lang="cs-CZ" sz="9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cs-CZ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On-line fyzikální analýza 11_2025 – 02_2026</a:t>
            </a:r>
            <a:endParaRPr lang="cs-CZ" sz="10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600"/>
              </a:spcAft>
              <a:tabLst>
                <a:tab pos="715963" algn="l"/>
              </a:tabLs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	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Zákaloměry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(ponorné sondy 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AquaScat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detekují mechanické nečistoty </a:t>
            </a:r>
          </a:p>
          <a:p>
            <a:pPr lvl="0" algn="just">
              <a:lnSpc>
                <a:spcPct val="107000"/>
              </a:lnSpc>
              <a:spcAft>
                <a:spcPts val="600"/>
              </a:spcAft>
              <a:tabLst>
                <a:tab pos="893763" algn="l"/>
              </a:tabLs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(písek, kal) – měřeno na každé studni </a:t>
            </a:r>
          </a:p>
          <a:p>
            <a:pPr marL="2514600" lvl="0" indent="-2514600" algn="just">
              <a:lnSpc>
                <a:spcPct val="107000"/>
              </a:lnSpc>
              <a:spcAft>
                <a:spcPts val="600"/>
              </a:spcAft>
              <a:tabLst>
                <a:tab pos="715963" algn="l"/>
              </a:tabLs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  	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Bezúdržbový zákaloměr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SIGRIST 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AquaScat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 WTM: detekuje mechanické nečistoty (písek, kal) – měřeno na vstupu do ČS </a:t>
            </a:r>
          </a:p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   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Spektrální analyzátor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SIGRIST 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ColorPlus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 – měření na vstupu do akumulací ČS </a:t>
            </a:r>
          </a:p>
          <a:p>
            <a:pPr marL="1249363" lvl="0" indent="-350838" algn="just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sonda SAC 254/CHSK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detekuje chemické složení (rozpuštěnou  organickou hmotu)  </a:t>
            </a:r>
          </a:p>
          <a:p>
            <a:pPr marL="1249363" lvl="0" indent="-350838" algn="just">
              <a:lnSpc>
                <a:spcPct val="107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vodivostní sonda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sonda je schopna s vysokou citlivostí reagovat na změny složení podzemní vody a případné průniky vody povrchové </a:t>
            </a:r>
          </a:p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Všechna data jsou automaticky přenášena do platformy COMET 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Cloud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Z tohoto systému jsou generovány následující grafické výstupy.</a:t>
            </a: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0072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monitoring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12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B78751F-A8A9-4F01-AEB4-F569F85FDA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9644" y="2319084"/>
            <a:ext cx="10820400" cy="8568136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14A4BD59-120F-4992-82CA-CD642110B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3444" y="2587252"/>
            <a:ext cx="2133600" cy="2259106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9F6278A9-5B95-478D-9BF3-54C56A1FE54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28486" y="2423710"/>
            <a:ext cx="1158758" cy="2408044"/>
          </a:xfrm>
          <a:prstGeom prst="rect">
            <a:avLst/>
          </a:prstGeom>
        </p:spPr>
      </p:pic>
      <p:sp>
        <p:nvSpPr>
          <p:cNvPr id="12" name="TextovéPole 11">
            <a:extLst>
              <a:ext uri="{FF2B5EF4-FFF2-40B4-BE49-F238E27FC236}">
                <a16:creationId xmlns:a16="http://schemas.microsoft.com/office/drawing/2014/main" id="{A362B94D-B195-4E26-881D-BF5E38E4E56F}"/>
              </a:ext>
            </a:extLst>
          </p:cNvPr>
          <p:cNvSpPr txBox="1"/>
          <p:nvPr/>
        </p:nvSpPr>
        <p:spPr>
          <a:xfrm>
            <a:off x="15008090" y="4966164"/>
            <a:ext cx="3288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Ponorné zákaloměry ve studni</a:t>
            </a:r>
          </a:p>
        </p:txBody>
      </p:sp>
      <p:pic>
        <p:nvPicPr>
          <p:cNvPr id="13" name="Obrázek 12">
            <a:extLst>
              <a:ext uri="{FF2B5EF4-FFF2-40B4-BE49-F238E27FC236}">
                <a16:creationId xmlns:a16="http://schemas.microsoft.com/office/drawing/2014/main" id="{D012035D-4E92-4262-874B-117A1FDAF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71687" y="6004970"/>
            <a:ext cx="4088117" cy="3078705"/>
          </a:xfrm>
          <a:prstGeom prst="rect">
            <a:avLst/>
          </a:prstGeom>
        </p:spPr>
      </p:pic>
      <p:sp>
        <p:nvSpPr>
          <p:cNvPr id="15" name="TextovéPole 14">
            <a:extLst>
              <a:ext uri="{FF2B5EF4-FFF2-40B4-BE49-F238E27FC236}">
                <a16:creationId xmlns:a16="http://schemas.microsoft.com/office/drawing/2014/main" id="{C433D0BA-F384-481D-9C08-2AD104E49866}"/>
              </a:ext>
            </a:extLst>
          </p:cNvPr>
          <p:cNvSpPr txBox="1"/>
          <p:nvPr/>
        </p:nvSpPr>
        <p:spPr>
          <a:xfrm>
            <a:off x="14664067" y="9323942"/>
            <a:ext cx="4352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Zákaloměr a spektrální analyzátor v ČS I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55616824-65CC-4173-BB4C-52E2513897E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9248" y="3716806"/>
            <a:ext cx="1732350" cy="3309470"/>
          </a:xfrm>
          <a:prstGeom prst="rect">
            <a:avLst/>
          </a:prstGeom>
        </p:spPr>
      </p:pic>
      <p:sp>
        <p:nvSpPr>
          <p:cNvPr id="17" name="TextovéPole 16">
            <a:extLst>
              <a:ext uri="{FF2B5EF4-FFF2-40B4-BE49-F238E27FC236}">
                <a16:creationId xmlns:a16="http://schemas.microsoft.com/office/drawing/2014/main" id="{BBDF686C-F83F-4EF3-8A35-312D7F7E7AD1}"/>
              </a:ext>
            </a:extLst>
          </p:cNvPr>
          <p:cNvSpPr txBox="1"/>
          <p:nvPr/>
        </p:nvSpPr>
        <p:spPr>
          <a:xfrm>
            <a:off x="803695" y="722115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Původní zákaloměr   </a:t>
            </a:r>
          </a:p>
          <a:p>
            <a:pPr algn="ctr"/>
            <a:r>
              <a:rPr lang="cs-CZ" dirty="0">
                <a:solidFill>
                  <a:schemeClr val="tx2">
                    <a:lumMod val="75000"/>
                  </a:schemeClr>
                </a:solidFill>
              </a:rPr>
              <a:t>V ČS II</a:t>
            </a:r>
          </a:p>
        </p:txBody>
      </p:sp>
    </p:spTree>
    <p:extLst>
      <p:ext uri="{BB962C8B-B14F-4D97-AF65-F5344CB8AC3E}">
        <p14:creationId xmlns:p14="http://schemas.microsoft.com/office/powerpoint/2010/main" val="2219539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nl-NL" dirty="0"/>
              <a:t>Vyhodnocení dat (listopad 2025–leden 2026)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13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37644" y="2820841"/>
            <a:ext cx="15883200" cy="6823711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nl-NL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Vyhodnocení dat (listopad 2025–leden 2026)</a:t>
            </a:r>
            <a:r>
              <a:rPr lang="cs-CZ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s-CZ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 grafu vyznačeno </a:t>
            </a:r>
            <a:r>
              <a:rPr lang="cs-CZ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 Klidové období</a:t>
            </a: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7C4FF365-A4A6-462E-8844-89572F390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644" y="3361276"/>
            <a:ext cx="14756075" cy="682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0174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nl-NL" dirty="0"/>
              <a:t>Vyhodnocení dat (listopad 2025–leden 2026)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14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61444" y="3300546"/>
            <a:ext cx="15883200" cy="6091752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endParaRPr lang="cs-CZ" sz="3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lnSpc>
                <a:spcPct val="107000"/>
              </a:lnSpc>
              <a:spcAft>
                <a:spcPts val="1200"/>
              </a:spcAft>
              <a:buAutoNum type="alphaUcPeriod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Klidové období (listopad–prosinec)</a:t>
            </a: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Stav: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Bez srážek, stabilní provoz.</a:t>
            </a: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Data:</a:t>
            </a:r>
          </a:p>
          <a:p>
            <a:pPr marL="457200" indent="7064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Zákal:  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&lt; 0,5 FNU (hygienický limit pro pitnou vodu 5 FNU)</a:t>
            </a:r>
          </a:p>
          <a:p>
            <a:pPr marL="457200" indent="7064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CHSK: 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v oblasti 0,9 mg/l - stabilní, ustálené na nízké úrovni (hygienický limit pro 			pitnou vodu 3 mg/l)</a:t>
            </a:r>
          </a:p>
          <a:p>
            <a:pPr marL="457200" indent="7064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Výsledek: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 Toto období nám definovalo tzv. 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"bezpečné pozadí",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kdy je voda v 				    síti bez senzorických závad.</a:t>
            </a:r>
          </a:p>
        </p:txBody>
      </p:sp>
    </p:spTree>
    <p:extLst>
      <p:ext uri="{BB962C8B-B14F-4D97-AF65-F5344CB8AC3E}">
        <p14:creationId xmlns:p14="http://schemas.microsoft.com/office/powerpoint/2010/main" val="10705169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monitoring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15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37644" y="2707284"/>
            <a:ext cx="15883200" cy="6937268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nl-NL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Vyhodnocení dat (listopad 2025–leden 2026)</a:t>
            </a:r>
            <a:endParaRPr lang="cs-CZ" sz="32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B. Zátěžový test: Obleva (leden 2026)</a:t>
            </a:r>
            <a:r>
              <a:rPr lang="pl-PL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pl-PL" sz="2800" b="1" dirty="0">
                <a:solidFill>
                  <a:schemeClr val="accent1">
                    <a:lumMod val="75000"/>
                  </a:schemeClr>
                </a:solidFill>
              </a:rPr>
              <a:t>Reakce zdroje: </a:t>
            </a:r>
            <a:r>
              <a:rPr lang="pl-PL" sz="2800" dirty="0">
                <a:solidFill>
                  <a:schemeClr val="accent1">
                    <a:lumMod val="75000"/>
                  </a:schemeClr>
                </a:solidFill>
              </a:rPr>
              <a:t>Rychlý nárůst zákalu i organiky.</a:t>
            </a:r>
            <a:endParaRPr lang="cs-CZ" sz="2800" dirty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endParaRPr lang="pl-PL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83FB5D6-CF3E-4BE8-94A2-04D57F9533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7644" y="3978275"/>
            <a:ext cx="13944600" cy="63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81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monitoring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16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37644" y="2707284"/>
            <a:ext cx="15883200" cy="6937268"/>
          </a:xfrm>
        </p:spPr>
        <p:txBody>
          <a:bodyPr>
            <a:norm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nl-NL" sz="28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Šipka 1</a:t>
            </a:r>
            <a:r>
              <a:rPr lang="nl-NL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Silná shoda křivek (potvrzení organického původu) </a:t>
            </a:r>
            <a:endParaRPr lang="cs-CZ" sz="28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nl-NL" sz="28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Šipka 2</a:t>
            </a:r>
            <a:r>
              <a:rPr lang="nl-NL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nl-NL" sz="28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Pomalejší návrat organiky k normálu</a:t>
            </a:r>
            <a:r>
              <a:rPr lang="nl-NL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s-CZ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83FB5D6-CF3E-4BE8-94A2-04D57F9533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37644" y="3825875"/>
            <a:ext cx="14401800" cy="6493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146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monitoring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17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37644" y="2707284"/>
            <a:ext cx="15883200" cy="6937268"/>
          </a:xfrm>
        </p:spPr>
        <p:txBody>
          <a:bodyPr/>
          <a:lstStyle/>
          <a:p>
            <a:pPr marL="342900" lvl="0" indent="-342900" algn="just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cs-CZ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Porovnání naměřených hodnot s limity pro pitnou vodu</a:t>
            </a: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34E5734-5AD3-481F-A0FF-048DA0BF7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443" y="3581170"/>
            <a:ext cx="14470655" cy="647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86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nl-NL" dirty="0"/>
              <a:t>Vyhodnocení dat (listopad 2025–leden 2026)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18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37644" y="2707284"/>
            <a:ext cx="15883200" cy="6937268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C. Detailní analýza: Rozdílná reakce studní (S1 vs. S2)           </a:t>
            </a: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2400" b="1" dirty="0">
                <a:solidFill>
                  <a:schemeClr val="accent1">
                    <a:lumMod val="75000"/>
                  </a:schemeClr>
                </a:solidFill>
              </a:rPr>
              <a:t>Individuální měření zákalu na každé studni nám poskytuje detailní vhled do chování prameniště.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219DAD8-D9EF-4B24-9EFA-F99CB7CA8C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583" y="4506782"/>
            <a:ext cx="16248522" cy="639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058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nl-NL" dirty="0"/>
              <a:t>Vyhodnocení dat (listopad 2025–leden 2026)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19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442244" y="3140074"/>
            <a:ext cx="17526000" cy="6504477"/>
          </a:xfrm>
        </p:spPr>
        <p:txBody>
          <a:bodyPr>
            <a:normAutofit/>
          </a:bodyPr>
          <a:lstStyle/>
          <a:p>
            <a:pPr marL="1246188" lvl="0" indent="541338" algn="just">
              <a:lnSpc>
                <a:spcPct val="107000"/>
              </a:lnSpc>
              <a:spcAft>
                <a:spcPts val="1200"/>
              </a:spcAft>
              <a:buFont typeface="Symbol" panose="05050102010706020507" pitchFamily="18" charset="2"/>
              <a:buChar char=""/>
            </a:pPr>
            <a:endParaRPr lang="cs-CZ" sz="8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C. Detailní analýza: Rozdílná reakce studní (S1 vs. S2)      </a:t>
            </a: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800" b="1" dirty="0">
                <a:solidFill>
                  <a:schemeClr val="accent1">
                    <a:lumMod val="75000"/>
                  </a:schemeClr>
                </a:solidFill>
              </a:rPr>
              <a:t>     </a:t>
            </a:r>
          </a:p>
          <a:p>
            <a:pPr indent="457200"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Interpretace chování studní:  </a:t>
            </a:r>
            <a:r>
              <a:rPr lang="cs-CZ" sz="28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pPr indent="893763" algn="just">
              <a:lnSpc>
                <a:spcPct val="107000"/>
              </a:lnSpc>
              <a:spcAft>
                <a:spcPts val="1200"/>
              </a:spcAft>
            </a:pPr>
            <a:r>
              <a:rPr lang="cs-CZ" sz="2800" b="1" dirty="0">
                <a:solidFill>
                  <a:schemeClr val="accent1">
                    <a:lumMod val="75000"/>
                  </a:schemeClr>
                </a:solidFill>
              </a:rPr>
              <a:t>•	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Zjištění: </a:t>
            </a:r>
            <a:r>
              <a:rPr lang="cs-CZ" sz="3200" dirty="0" err="1">
                <a:solidFill>
                  <a:schemeClr val="accent1">
                    <a:lumMod val="75000"/>
                  </a:schemeClr>
                </a:solidFill>
              </a:rPr>
              <a:t>Károvská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 studna S2 je citlivější na změny počasí </a:t>
            </a:r>
          </a:p>
          <a:p>
            <a:pPr marL="893763" indent="893763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Data: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při epizodě 27.1.2026 měla S2 výrazně vyšší zákal než Ohrazenická studna S1  </a:t>
            </a:r>
          </a:p>
          <a:p>
            <a:pPr marL="893763" indent="893763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Příležitost: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možnost selektivního řízení (odstavit jen S2, čerpat z S1) </a:t>
            </a:r>
          </a:p>
          <a:p>
            <a:pPr marL="893763" indent="893763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917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Monitoring zdroje Dolánky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2</a:t>
            </a:fld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53CC2AF-831F-E14E-9AF1-C518646074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23244" y="3552800"/>
            <a:ext cx="7756107" cy="6568048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111244" y="3552799"/>
            <a:ext cx="16509600" cy="6568047"/>
          </a:xfrm>
        </p:spPr>
        <p:txBody>
          <a:bodyPr/>
          <a:lstStyle/>
          <a:p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Klíčové zprávy:</a:t>
            </a:r>
          </a:p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Zdroj je pod kontrolou: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od instalace sond (listopad 2025) voda bez závad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Ověřeno v praxi: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	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lednová obleva a únorová srážková událost potvrdila 								funkčnost varovného systému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Nutnost komplexního měření: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  <a:p>
            <a:pPr algn="just"/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						data potvrdila, že pro bezpečný provoz potřebujeme 								sledovat i organické látky, nejen zákal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Cíl: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				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pokračovat v měření, uvážit  ukončení pronájmu a odkoupení 						instalované měřicí techniky do majetku VHS Turnov</a:t>
            </a:r>
          </a:p>
        </p:txBody>
      </p:sp>
    </p:spTree>
    <p:extLst>
      <p:ext uri="{BB962C8B-B14F-4D97-AF65-F5344CB8AC3E}">
        <p14:creationId xmlns:p14="http://schemas.microsoft.com/office/powerpoint/2010/main" val="28298247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nl-NL" dirty="0"/>
              <a:t>Vyhodnocení dat (</a:t>
            </a:r>
            <a:r>
              <a:rPr lang="cs-CZ" dirty="0"/>
              <a:t>únor </a:t>
            </a:r>
            <a:r>
              <a:rPr lang="nl-NL" dirty="0"/>
              <a:t>2026)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20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975644" y="2987675"/>
            <a:ext cx="17221200" cy="7747991"/>
          </a:xfrm>
        </p:spPr>
        <p:txBody>
          <a:bodyPr/>
          <a:lstStyle/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          D. Srážková událost 22.2.2026 </a:t>
            </a:r>
          </a:p>
          <a:p>
            <a:pPr marL="1797050" indent="714375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 Intenzivní srážky (8,7 mm/den)</a:t>
            </a: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Blesková reakce: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již v 18:42 zaslal systém </a:t>
            </a:r>
            <a:r>
              <a:rPr lang="cs-CZ" sz="3200" dirty="0" err="1">
                <a:solidFill>
                  <a:schemeClr val="accent1">
                    <a:lumMod val="75000"/>
                  </a:schemeClr>
                </a:solidFill>
              </a:rPr>
              <a:t>Cloud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 COMET automatické varování o 					  nárůstu zákalu </a:t>
            </a: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Včasný zásah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: na základě online dat o rostoucí organické zátěži (CHSK) byl zdroj 				     okamžitě odstaven</a:t>
            </a: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Kontaminace: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 ve studních laboratorně potvrzen výskyt živých (S2) a mrtvých (S1) zelených 			     řas a </a:t>
            </a:r>
            <a:r>
              <a:rPr lang="cs-CZ" sz="3200" dirty="0" err="1">
                <a:solidFill>
                  <a:schemeClr val="accent1">
                    <a:lumMod val="75000"/>
                  </a:schemeClr>
                </a:solidFill>
              </a:rPr>
              <a:t>spájivek</a:t>
            </a: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Potvrzení rizika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: tyto organismy jsou přímým zdrojem látek způsobujících zápach a 				 chuťové vady po </a:t>
            </a:r>
            <a:r>
              <a:rPr lang="cs-CZ" sz="3200" dirty="0" err="1">
                <a:solidFill>
                  <a:schemeClr val="accent1">
                    <a:lumMod val="75000"/>
                  </a:schemeClr>
                </a:solidFill>
              </a:rPr>
              <a:t>zachlorování</a:t>
            </a: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Rozdílná kvalita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: studna S2 vykázala výrazně vyšší znečištění (zákal 62 FNU) oproti 				 studni S1 (16 FNU)</a:t>
            </a: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E9BC157-39C0-4FFE-80A9-C6BE9C16F5B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1244" y="1235076"/>
            <a:ext cx="6724402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363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nl-NL" dirty="0"/>
              <a:t>Vyhodnocení dat (únor 2026)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21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FB1E2E2-8C40-4F7B-A2E8-3D1D42ABCC9D}"/>
              </a:ext>
            </a:extLst>
          </p:cNvPr>
          <p:cNvSpPr>
            <a:spLocks noGrp="1" noChangeArrowheads="1"/>
          </p:cNvSpPr>
          <p:nvPr>
            <p:ph sz="quarter" idx="12"/>
          </p:nvPr>
        </p:nvSpPr>
        <p:spPr bwMode="auto">
          <a:xfrm>
            <a:off x="1061244" y="5043108"/>
            <a:ext cx="185165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		</a:t>
            </a: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37387012-92BB-4CB4-B0A2-78FC3B36C0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4736" y="3063875"/>
            <a:ext cx="18878031" cy="7086600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93C5EC0D-D26A-4B47-B94F-2A5251276D54}"/>
              </a:ext>
            </a:extLst>
          </p:cNvPr>
          <p:cNvSpPr/>
          <p:nvPr/>
        </p:nvSpPr>
        <p:spPr>
          <a:xfrm>
            <a:off x="3678528" y="2434703"/>
            <a:ext cx="14315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400" dirty="0">
                <a:solidFill>
                  <a:schemeClr val="tx2">
                    <a:lumMod val="75000"/>
                  </a:schemeClr>
                </a:solidFill>
              </a:rPr>
              <a:t>Graf naměřených hodnot zákalu v jednotlivých studních v souvislosti s naměřenou CHSK z února 2026  s vyznačením odstavení zdroje a obnovy čerpání vody do spotřebiště</a:t>
            </a:r>
          </a:p>
        </p:txBody>
      </p:sp>
    </p:spTree>
    <p:extLst>
      <p:ext uri="{BB962C8B-B14F-4D97-AF65-F5344CB8AC3E}">
        <p14:creationId xmlns:p14="http://schemas.microsoft.com/office/powerpoint/2010/main" val="19035814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nl-NL" dirty="0"/>
              <a:t>Vyhodnocení dat (únor 2026)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22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FB1E2E2-8C40-4F7B-A2E8-3D1D42ABCC9D}"/>
              </a:ext>
            </a:extLst>
          </p:cNvPr>
          <p:cNvSpPr>
            <a:spLocks noGrp="1" noChangeArrowheads="1"/>
          </p:cNvSpPr>
          <p:nvPr>
            <p:ph sz="quarter" idx="12"/>
          </p:nvPr>
        </p:nvSpPr>
        <p:spPr bwMode="auto">
          <a:xfrm>
            <a:off x="908844" y="3140075"/>
            <a:ext cx="18516599" cy="681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		Časový rámec samočištění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32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990600" lvl="1" indent="-365125" algn="l" rt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Fáze akutního znečištění:</a:t>
            </a:r>
            <a:r>
              <a:rPr kumimoji="0" lang="cs-CZ" altLang="cs-CZ" sz="32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   trvá minimálně </a:t>
            </a: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4 dny</a:t>
            </a:r>
            <a:r>
              <a:rPr kumimoji="0" lang="cs-CZ" altLang="cs-CZ" sz="32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, než se krasový systém propláchne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cs-CZ" altLang="cs-CZ" sz="32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625475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 Diferencovaný návrat: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cs-CZ" altLang="cs-CZ" sz="9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1524000" marR="0" lvl="1" indent="274638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Studna S1 (Ohrazenická):</a:t>
            </a:r>
            <a:r>
              <a:rPr kumimoji="0" lang="cs-CZ" altLang="cs-CZ" sz="32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připravena k bezpečnému provozu za </a:t>
            </a: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5 dní</a:t>
            </a:r>
            <a:r>
              <a:rPr kumimoji="0" lang="cs-CZ" altLang="cs-CZ" sz="32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(CHSK &lt; 0,9 mg/l)</a:t>
            </a:r>
          </a:p>
          <a:p>
            <a:pPr marL="1706563" marR="0" lvl="1" indent="-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Studna S2 (</a:t>
            </a:r>
            <a:r>
              <a:rPr kumimoji="0" lang="cs-CZ" altLang="cs-CZ" sz="3200" b="1" i="0" u="none" strike="noStrike" cap="none" normalizeH="0" baseline="0" dirty="0" err="1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Károvská</a:t>
            </a: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):</a:t>
            </a:r>
            <a:r>
              <a:rPr kumimoji="0" lang="cs-CZ" altLang="cs-CZ" sz="32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způsobilá k čerpání až po </a:t>
            </a: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9 dnech</a:t>
            </a:r>
          </a:p>
          <a:p>
            <a:pPr marL="1706563" marR="0" lvl="1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cs-CZ" altLang="cs-CZ" sz="3200" b="0" i="0" u="none" strike="noStrike" cap="none" normalizeH="0" baseline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625475" marR="0" lvl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cs-CZ" altLang="cs-CZ" sz="3200" b="1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 Přínos:</a:t>
            </a:r>
            <a:r>
              <a:rPr kumimoji="0" lang="cs-CZ" altLang="cs-CZ" sz="3200" b="0" i="0" u="none" strike="noStrike" cap="none" normalizeH="0" baseline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Arial" panose="020B0604020202020204" pitchFamily="34" charset="0"/>
              </a:rPr>
              <a:t>   online monitoring umožnil spustit kvalitnější část zdroje (S1) o 4 dny dříve, než by bylo 			možné bez znalosti trendů absorbance</a:t>
            </a: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cs-CZ" altLang="cs-CZ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cs-CZ" altLang="cs-CZ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altLang="cs-CZ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66679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monitoring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23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442244" y="2707284"/>
            <a:ext cx="17178600" cy="8602066"/>
          </a:xfrm>
        </p:spPr>
        <p:txBody>
          <a:bodyPr>
            <a:normAutofit/>
          </a:bodyPr>
          <a:lstStyle/>
          <a:p>
            <a:pPr marL="1246188" lvl="0" algn="just">
              <a:lnSpc>
                <a:spcPct val="107000"/>
              </a:lnSpc>
              <a:spcAft>
                <a:spcPts val="1200"/>
              </a:spcAft>
            </a:pPr>
            <a:r>
              <a:rPr lang="nl-NL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Klíčová otázka: Proč nestačí měřit jen zákal?</a:t>
            </a:r>
            <a:endParaRPr lang="cs-CZ" sz="32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46188" lvl="0" indent="541338" algn="just">
              <a:lnSpc>
                <a:spcPct val="107000"/>
              </a:lnSpc>
              <a:spcAft>
                <a:spcPts val="1200"/>
              </a:spcAft>
              <a:buFont typeface="Symbol" panose="05050102010706020507" pitchFamily="18" charset="2"/>
              <a:buChar char=""/>
            </a:pPr>
            <a:endParaRPr lang="cs-CZ" sz="8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Riziko izolovaného měření:</a:t>
            </a:r>
          </a:p>
          <a:p>
            <a:pPr marL="1081088" indent="-5413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neznámý původ zákalu (je to jen neškodný písek, nebo splachy z povodí?) </a:t>
            </a:r>
          </a:p>
          <a:p>
            <a:pPr marL="1081088" indent="-5413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riziko zbytečného odstavení</a:t>
            </a:r>
          </a:p>
          <a:p>
            <a:pPr marL="1081088" indent="-5413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riziko předčasného spuštění (voda čirá, ale chemicky nestabilní)</a:t>
            </a: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Přínos analyzátoru:</a:t>
            </a:r>
          </a:p>
          <a:p>
            <a:pPr marL="457200" indent="7064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potvrdí charakter znečištění </a:t>
            </a:r>
          </a:p>
          <a:p>
            <a:pPr marL="457200" indent="706438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bezpečně určí, kdy už je voda nezávadná </a:t>
            </a: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56400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- monitoring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24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442244" y="2530475"/>
            <a:ext cx="16840200" cy="8602066"/>
          </a:xfrm>
        </p:spPr>
        <p:txBody>
          <a:bodyPr>
            <a:normAutofit/>
          </a:bodyPr>
          <a:lstStyle/>
          <a:p>
            <a:pPr marL="1246188" lvl="0"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Hydrogeologický průzkum</a:t>
            </a:r>
          </a:p>
          <a:p>
            <a:pPr marL="1246188" lvl="0" indent="541338" algn="just">
              <a:lnSpc>
                <a:spcPct val="107000"/>
              </a:lnSpc>
              <a:spcAft>
                <a:spcPts val="1200"/>
              </a:spcAft>
              <a:buFont typeface="Symbol" panose="05050102010706020507" pitchFamily="18" charset="2"/>
              <a:buChar char=""/>
            </a:pPr>
            <a:endParaRPr lang="cs-CZ" sz="800" b="1" u="sng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Paralelně s monitoringem kvality probíhá šetření v povodí Vazoveckého potoka      (zpracovatel: Doc. RNDr. Jiří 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Bruthans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Přírodovědecká fakulta Univerzita Karlova).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l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 Detailní měření Vazoveckého potoka za účelem identifikace ztrátových úseků 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(listopad/prosinec 2025):</a:t>
            </a:r>
          </a:p>
          <a:p>
            <a:pPr marL="3413125" lvl="0" indent="-2163763" algn="l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Výsledek: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Měření vyloučilo masivní ztráty průtoku. Zatěsnění ponoru u Bartošovy pece z roku 2020 funguje správně.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13125" lvl="0" algn="l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Byla však lokalizována dvě místa s menšími úniky do podzemí (řádově desetiny l/s):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763963" lvl="1" indent="274638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Cca 20 m pod původním ponorem u Bartošovy pece.</a:t>
            </a:r>
            <a:endParaRPr lang="cs-CZ" sz="3200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763963" lvl="1" indent="92075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Úsek mezi sádkami a 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Bezednicí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3413125" lvl="1" indent="-2163763" algn="l">
              <a:lnSpc>
                <a:spcPct val="107000"/>
              </a:lnSpc>
              <a:spcAft>
                <a:spcPts val="800"/>
              </a:spcAft>
              <a:tabLst>
                <a:tab pos="914400" algn="l"/>
              </a:tabLst>
            </a:pP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Budou provedeny následné stopovací zkoušky. </a:t>
            </a: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4189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Závěr</a:t>
            </a:r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25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442244" y="2530475"/>
            <a:ext cx="17178600" cy="7696199"/>
          </a:xfrm>
        </p:spPr>
        <p:txBody>
          <a:bodyPr>
            <a:normAutofit fontScale="92500" lnSpcReduction="20000"/>
          </a:bodyPr>
          <a:lstStyle/>
          <a:p>
            <a:pPr marL="1246188" lvl="0" algn="just">
              <a:lnSpc>
                <a:spcPct val="107000"/>
              </a:lnSpc>
              <a:spcAft>
                <a:spcPts val="1200"/>
              </a:spcAft>
            </a:pPr>
            <a:endParaRPr lang="nl-NL" sz="3200" b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5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Ekonomika</a:t>
            </a:r>
            <a:r>
              <a:rPr lang="cs-CZ" sz="35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 monitoring je levnější než výstavba úpravny vody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5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5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Bezpečnost</a:t>
            </a:r>
            <a:r>
              <a:rPr lang="cs-CZ" sz="35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 v případě detekce organického znečištění systém umožní včasné přepnutí na 			  náhradní zdroj (Nudvojovice)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5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cs-CZ" sz="35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Provozní spolehlivost</a:t>
            </a:r>
            <a:r>
              <a:rPr lang="cs-CZ" sz="35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 Zvolená zařízení tvoří promyšlený systém, který byl navržen 						   zkušenými technology provozovatele. </a:t>
            </a:r>
          </a:p>
          <a:p>
            <a:pPr marL="3657600" lvl="8" indent="1279525" algn="l"/>
            <a:r>
              <a:rPr lang="cs-CZ" sz="35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Vybraný zhotovitel je ověřeným a spolehlivým partnerem 	     	 	   provozovatele, který nabízí kromě odborné erudice také velké   	 	   servisní zázemí.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5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5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Doporučení</a:t>
            </a:r>
            <a:r>
              <a:rPr lang="cs-CZ" sz="35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: Pokračovat v měření a zvážit ukončení pronájmu a odkoupení této osvědčené 			  měřicí techniky do majetku VHS Turnov.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5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5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cs-CZ" sz="3500" i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Chytře řízený monitoring může nahradit chybějící úpravnu. Je to naše jediná reálná pojistka pro garantovanou kvalitu vody v Turnově.</a:t>
            </a:r>
          </a:p>
          <a:p>
            <a:pPr algn="ctr"/>
            <a:endParaRPr lang="cs-CZ" sz="3200" b="1" i="1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889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3</a:t>
            </a:fld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53CC2AF-831F-E14E-9AF1-C518646074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23244" y="3552800"/>
            <a:ext cx="7756107" cy="6568048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99244" y="3302424"/>
            <a:ext cx="16645200" cy="6568047"/>
          </a:xfrm>
        </p:spPr>
        <p:txBody>
          <a:bodyPr/>
          <a:lstStyle/>
          <a:p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Proč monitoring zdroje Dolánky?  </a:t>
            </a:r>
          </a:p>
          <a:p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Problém (srpen 2025): 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stížnosti na zápach vody, následný výskyt zákalu ve vodovodní síti 					jako důsledek intenzivního odkalování</a:t>
            </a:r>
          </a:p>
          <a:p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Příčina:</a:t>
            </a:r>
          </a:p>
          <a:p>
            <a:pPr marL="1706609" lvl="1" indent="1082675"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průnik povrchové vody s organickými látkami (NOM)</a:t>
            </a:r>
          </a:p>
          <a:p>
            <a:pPr marL="1706609" lvl="1" indent="1082675"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reakce organických látek s chlorem = zápach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Riziko: 	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zdroj nemá technologickou úpravu (filtraci)</a:t>
            </a:r>
          </a:p>
          <a:p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Řešení: 	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nasazení on-line monitoringu jako bezpečnostní bariéry</a:t>
            </a:r>
          </a:p>
        </p:txBody>
      </p:sp>
    </p:spTree>
    <p:extLst>
      <p:ext uri="{BB962C8B-B14F-4D97-AF65-F5344CB8AC3E}">
        <p14:creationId xmlns:p14="http://schemas.microsoft.com/office/powerpoint/2010/main" val="1510264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Přírodní organické látky 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4</a:t>
            </a:fld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53CC2AF-831F-E14E-9AF1-C518646074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23244" y="3552800"/>
            <a:ext cx="7756107" cy="6568048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594644" y="2606675"/>
            <a:ext cx="17026200" cy="7514171"/>
          </a:xfrm>
        </p:spPr>
        <p:txBody>
          <a:bodyPr/>
          <a:lstStyle/>
          <a:p>
            <a:pPr indent="1787525"/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Co se stalo v srpnu?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Fenomén NOM</a:t>
            </a:r>
          </a:p>
          <a:p>
            <a:pPr indent="1787525"/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Co je NOM (Natural </a:t>
            </a:r>
            <a:r>
              <a:rPr lang="cs-CZ" sz="3200" b="1" dirty="0" err="1">
                <a:solidFill>
                  <a:schemeClr val="accent1">
                    <a:lumMod val="75000"/>
                  </a:schemeClr>
                </a:solidFill>
              </a:rPr>
              <a:t>Organic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cs-CZ" sz="3200" b="1" dirty="0" err="1">
                <a:solidFill>
                  <a:schemeClr val="accent1">
                    <a:lumMod val="75000"/>
                  </a:schemeClr>
                </a:solidFill>
              </a:rPr>
              <a:t>Matter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)?</a:t>
            </a:r>
          </a:p>
          <a:p>
            <a:pPr marL="457200" indent="788988">
              <a:buFont typeface="Arial" panose="020B0604020202020204" pitchFamily="34" charset="0"/>
              <a:buChar char="•"/>
            </a:pP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přírodní organické látky (zbytky rostlin, produkty řas a sinic)</a:t>
            </a:r>
          </a:p>
          <a:p>
            <a:pPr marL="457200" indent="788988">
              <a:buFont typeface="Arial" panose="020B0604020202020204" pitchFamily="34" charset="0"/>
              <a:buChar char="•"/>
            </a:pPr>
            <a:endParaRPr lang="cs-CZ" sz="3200" dirty="0">
              <a:solidFill>
                <a:srgbClr val="005CA9">
                  <a:lumMod val="75000"/>
                </a:srgbClr>
              </a:solidFill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cs-CZ" sz="3200" b="1" dirty="0">
                <a:solidFill>
                  <a:srgbClr val="005CA9">
                    <a:lumMod val="75000"/>
                  </a:srgbClr>
                </a:solidFill>
              </a:rPr>
              <a:t>Proč jsou rizikové?</a:t>
            </a:r>
          </a:p>
          <a:p>
            <a:pPr marL="457200" marR="0" lvl="0" indent="70643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Reakce s chlorem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:	vznikají vedlejší produkty (THM) a zápach </a:t>
            </a:r>
          </a:p>
          <a:p>
            <a:pPr marL="457200" marR="0" lvl="0" indent="70643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Tvorba </a:t>
            </a:r>
            <a:r>
              <a:rPr lang="cs-CZ" sz="3200" b="1" dirty="0" err="1">
                <a:solidFill>
                  <a:schemeClr val="accent1">
                    <a:lumMod val="75000"/>
                  </a:schemeClr>
                </a:solidFill>
              </a:rPr>
              <a:t>biofilmu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:		slouží jako živná půda pro bakterie v potrubí </a:t>
            </a:r>
          </a:p>
          <a:p>
            <a:pPr marL="457200" marR="0" lvl="0" indent="70643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dirty="0">
                <a:solidFill>
                  <a:srgbClr val="005CA9">
                    <a:lumMod val="75000"/>
                  </a:srgbClr>
                </a:solidFill>
              </a:rPr>
              <a:t>Dvě cesty řešení:</a:t>
            </a:r>
          </a:p>
          <a:p>
            <a:pPr marL="1163638" indent="-623888"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rgbClr val="005CA9">
                    <a:lumMod val="75000"/>
                  </a:srgbClr>
                </a:solidFill>
              </a:rPr>
              <a:t>Technologické odstranění:		</a:t>
            </a:r>
            <a:r>
              <a:rPr lang="cs-CZ" sz="3200" dirty="0">
                <a:solidFill>
                  <a:srgbClr val="005CA9">
                    <a:lumMod val="75000"/>
                  </a:srgbClr>
                </a:solidFill>
              </a:rPr>
              <a:t>velmi nákladné (membrány, aktivní uhlí).</a:t>
            </a:r>
          </a:p>
          <a:p>
            <a:pPr marL="1163638" indent="-623888"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rgbClr val="005CA9">
                    <a:lumMod val="75000"/>
                  </a:srgbClr>
                </a:solidFill>
              </a:rPr>
              <a:t>Monitoring (naše strategie): 	</a:t>
            </a:r>
            <a:r>
              <a:rPr lang="cs-CZ" sz="3200" dirty="0">
                <a:solidFill>
                  <a:srgbClr val="005CA9">
                    <a:lumMod val="75000"/>
                  </a:srgbClr>
                </a:solidFill>
              </a:rPr>
              <a:t>včasná detekce a odstavení zdroje = obrovská 								úspora investic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200" b="1" dirty="0">
              <a:solidFill>
                <a:srgbClr val="005CA9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135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Nová přírodní realita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5</a:t>
            </a:fld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53CC2AF-831F-E14E-9AF1-C518646074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23244" y="3552800"/>
            <a:ext cx="7756107" cy="6568048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1519519" y="2688177"/>
            <a:ext cx="73152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Příčina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111244" y="2756352"/>
            <a:ext cx="10744200" cy="974495"/>
          </a:xfrm>
        </p:spPr>
        <p:txBody>
          <a:bodyPr>
            <a:noAutofit/>
          </a:bodyPr>
          <a:lstStyle/>
          <a:p>
            <a:pPr indent="623888"/>
            <a:r>
              <a:rPr lang="cs-CZ" sz="3600" b="1" dirty="0">
                <a:solidFill>
                  <a:schemeClr val="accent1">
                    <a:lumMod val="75000"/>
                  </a:schemeClr>
                </a:solidFill>
              </a:rPr>
              <a:t>Změna klimatu: Nová výzva pro kvalitu vody</a:t>
            </a:r>
            <a:endParaRPr lang="cs-CZ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5580539C-FD0A-494F-801C-C2793216213F}"/>
              </a:ext>
            </a:extLst>
          </p:cNvPr>
          <p:cNvSpPr/>
          <p:nvPr/>
        </p:nvSpPr>
        <p:spPr>
          <a:xfrm>
            <a:off x="756444" y="3919284"/>
            <a:ext cx="13716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Starý normál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pravidelné srážky, mírné teploty = stabilní kvalita vody</a:t>
            </a:r>
          </a:p>
          <a:p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Nový normál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 (klimatická změna):</a:t>
            </a:r>
          </a:p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Extrémní sucho: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v půdě se hromadí organický materiál (listí, pyl, prach) 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Vysoké teploty: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urychlují rozklad a "zrání" organických látek (NOM)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Přívalový déšť: 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funguje jako splach, všechna nahromaděná 						"špína" se naráz spláchne do podzemí 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4C05983C-97CA-4CCA-A590-08A3FABF44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7369" y="1616076"/>
            <a:ext cx="4876800" cy="36576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E9F7519-7E07-454A-B62B-76AC698444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861" y="5628986"/>
            <a:ext cx="3481816" cy="464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425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Nová přírodní realita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B53CC2AF-831F-E14E-9AF1-C518646074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823244" y="3552800"/>
            <a:ext cx="7756107" cy="6568048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777207" y="2688177"/>
            <a:ext cx="805751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Následek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111244" y="2756352"/>
            <a:ext cx="10744200" cy="974495"/>
          </a:xfrm>
        </p:spPr>
        <p:txBody>
          <a:bodyPr>
            <a:normAutofit/>
          </a:bodyPr>
          <a:lstStyle/>
          <a:p>
            <a:pPr indent="623888"/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Změna klimatu: Nová výzva pro kvalitu vody</a:t>
            </a: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5580539C-FD0A-494F-801C-C2793216213F}"/>
              </a:ext>
            </a:extLst>
          </p:cNvPr>
          <p:cNvSpPr/>
          <p:nvPr/>
        </p:nvSpPr>
        <p:spPr>
          <a:xfrm>
            <a:off x="777207" y="3726564"/>
            <a:ext cx="1322016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pPr marL="1082675" indent="-641350">
              <a:buFont typeface="Arial" panose="020B0604020202020204" pitchFamily="34" charset="0"/>
              <a:buChar char="•"/>
            </a:pPr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Šokové znečištění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: 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zdroj dostane jednorázovou, vysoce                   					koncentrovanou dávku</a:t>
            </a:r>
          </a:p>
          <a:p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1082675" indent="-549275">
              <a:buFont typeface="Arial" panose="020B0604020202020204" pitchFamily="34" charset="0"/>
              <a:buChar char="•"/>
            </a:pPr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Chemická reakce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: 	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tyto látky (NOM) nejsou vidět, ale bouřlivě 					reagují s chlorem          ZÁPACH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accent1">
                  <a:lumMod val="75000"/>
                </a:schemeClr>
              </a:solidFill>
            </a:endParaRPr>
          </a:p>
          <a:p>
            <a:pPr marL="2784475" indent="-2784475"/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Nový normál</a:t>
            </a: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:  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nejde o jednorázovou nehodu, ale o celosvětový trend zhoršování kvality surových vod </a:t>
            </a:r>
          </a:p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Řešení</a:t>
            </a:r>
          </a:p>
          <a:p>
            <a:endParaRPr lang="cs-CZ" sz="3200" b="1" u="sng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cs-CZ" sz="3600" i="1" dirty="0">
                <a:solidFill>
                  <a:schemeClr val="accent1">
                    <a:lumMod val="75000"/>
                  </a:schemeClr>
                </a:solidFill>
              </a:rPr>
              <a:t>     Jedinou obranou je včasné varování (on-line monitoring).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4C05983C-97CA-4CCA-A590-08A3FABF44A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7369" y="1616076"/>
            <a:ext cx="4876800" cy="3657600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E9F7519-7E07-454A-B62B-76AC698444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4861" y="5628986"/>
            <a:ext cx="3481816" cy="4642421"/>
          </a:xfrm>
          <a:prstGeom prst="rect">
            <a:avLst/>
          </a:prstGeom>
        </p:spPr>
      </p:pic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A84EA0F6-8510-4B71-A8C9-1EAA4D4F6261}"/>
              </a:ext>
            </a:extLst>
          </p:cNvPr>
          <p:cNvCxnSpPr>
            <a:cxnSpLocks/>
          </p:cNvCxnSpPr>
          <p:nvPr/>
        </p:nvCxnSpPr>
        <p:spPr>
          <a:xfrm>
            <a:off x="9745470" y="6492875"/>
            <a:ext cx="6147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1436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58832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a jeho zranitelnost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7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66044" y="2987675"/>
            <a:ext cx="17067256" cy="6857999"/>
          </a:xfrm>
        </p:spPr>
        <p:txBody>
          <a:bodyPr/>
          <a:lstStyle/>
          <a:p>
            <a:r>
              <a:rPr lang="cs-CZ" sz="3200" b="1" i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	</a:t>
            </a:r>
            <a:r>
              <a:rPr lang="cs-CZ" sz="3200" b="1" u="sng" kern="1200" dirty="0">
                <a:solidFill>
                  <a:schemeClr val="accent1">
                    <a:lumMod val="75000"/>
                  </a:schemeClr>
                </a:solidFill>
              </a:rPr>
              <a:t>Fakta o zdroji:</a:t>
            </a:r>
          </a:p>
          <a:p>
            <a:endParaRPr lang="cs-CZ" sz="3200" dirty="0">
              <a:solidFill>
                <a:schemeClr val="accent1"/>
              </a:solidFill>
            </a:endParaRPr>
          </a:p>
          <a:p>
            <a:pPr marL="4572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Kapacita: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    nejdůležitější zdroj pro Turnov s vydatností až 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50 l/s</a:t>
            </a:r>
          </a:p>
          <a:p>
            <a:pPr marL="4572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Struktura: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   samostatný hydrogeologický rajón Jizerské křídy s uzavřeným oběhem vody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   Historie: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      v provozu od roku 1952 (studny S1 a S2)</a:t>
            </a:r>
          </a:p>
          <a:p>
            <a:pPr>
              <a:buFont typeface="Arial" panose="020B0604020202020204" pitchFamily="34" charset="0"/>
              <a:buChar char="•"/>
            </a:pPr>
            <a:endParaRPr lang="cs-CZ" sz="3200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		</a:t>
            </a:r>
            <a:r>
              <a:rPr lang="cs-CZ" sz="3200" b="1" u="sng" kern="1200" dirty="0">
                <a:solidFill>
                  <a:schemeClr val="tx2">
                    <a:lumMod val="75000"/>
                  </a:schemeClr>
                </a:solidFill>
              </a:rPr>
              <a:t>Příčiny extrémní zranitelnosti:</a:t>
            </a:r>
          </a:p>
          <a:p>
            <a:endParaRPr lang="cs-CZ" sz="3200" b="1" u="sng" kern="1200" dirty="0">
              <a:solidFill>
                <a:schemeClr val="tx2">
                  <a:lumMod val="75000"/>
                </a:schemeClr>
              </a:solidFill>
            </a:endParaRP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   Krasový systém: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         vysoce propustné prostředí s „otevřeným“ kontaktem s povrchem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   Bleskový transport: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    průnik srážkových vod do studní trvá pouze 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4,5 až 6 hodin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441325" indent="-441325"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Absence filtrace: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         voda v podzemí proudí rychlostí až 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20 km/den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, což eliminuje 						  přirozenou čistící schopnost horniny                            </a:t>
            </a:r>
          </a:p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cs-CZ" sz="3200" b="1" i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cs-CZ" sz="1000" dirty="0">
              <a:solidFill>
                <a:schemeClr val="accent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409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0684800" cy="687133"/>
          </a:xfrm>
        </p:spPr>
        <p:txBody>
          <a:bodyPr>
            <a:normAutofit/>
          </a:bodyPr>
          <a:lstStyle/>
          <a:p>
            <a:r>
              <a:rPr lang="pl-PL" dirty="0"/>
              <a:t>Vodní zdroj Dolánky a jeho zranitelnost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366044" y="2911475"/>
            <a:ext cx="18135600" cy="7620000"/>
          </a:xfrm>
        </p:spPr>
        <p:txBody>
          <a:bodyPr>
            <a:normAutofit fontScale="62500" lnSpcReduction="20000"/>
          </a:bodyPr>
          <a:lstStyle/>
          <a:p>
            <a:r>
              <a:rPr lang="cs-CZ" sz="3200" b="1" i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	</a:t>
            </a:r>
            <a:r>
              <a:rPr lang="cs-CZ" sz="4600" b="1" u="sng" kern="1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Kritická místa (vtokové brány):</a:t>
            </a:r>
          </a:p>
          <a:p>
            <a:endParaRPr lang="cs-CZ" sz="4600" b="1" u="sng" kern="1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cs-CZ" sz="46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Propadání, závrty a pukliny: 	</a:t>
            </a:r>
            <a:r>
              <a:rPr lang="cs-CZ" sz="4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fungují jako nechráněné vtoky pro povrchové splachy 								         	(nečistoty, hnojiva, řasy) </a:t>
            </a:r>
          </a:p>
          <a:p>
            <a:pPr marL="4572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600" b="1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Ondříkovické</a:t>
            </a:r>
            <a:r>
              <a:rPr lang="cs-CZ" sz="4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propadání:	</a:t>
            </a:r>
            <a:r>
              <a:rPr lang="cs-CZ" sz="4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příklad propadání, kde voda z povrchu mizí a po cca 2 km 									vyvěrá v Bartošově peci</a:t>
            </a:r>
          </a:p>
          <a:p>
            <a:pPr marL="457200" lvl="1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4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Důkaz (rok 2020):   </a:t>
            </a:r>
            <a:r>
              <a:rPr lang="cs-CZ" sz="4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objeven nechráněný ponor v přítoku Vazoveckého potoka u Bartošovy pece, 						ponor byl neprodleně zatěsněn, hydrogeologické stopovací zkoušky potvrdily 						98% 	hydraulické propojení 	mezi povrchovými ponory a studnami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cs-CZ" sz="4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Trend:      </a:t>
            </a:r>
            <a:r>
              <a:rPr lang="cs-CZ" sz="4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		posledních 5 let dochází k mírnému, ale znepokojivému 									zhoršování zákalu </a:t>
            </a:r>
          </a:p>
          <a:p>
            <a:pPr>
              <a:buFont typeface="Arial" panose="020B0604020202020204" pitchFamily="34" charset="0"/>
              <a:buChar char="•"/>
            </a:pPr>
            <a:endParaRPr lang="cs-CZ" sz="4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cs-CZ" sz="4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  </a:t>
            </a:r>
            <a:r>
              <a:rPr lang="cs-CZ" sz="4600" b="1" u="sng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Ochrana zdroje:</a:t>
            </a:r>
          </a:p>
          <a:p>
            <a:endParaRPr lang="cs-CZ" sz="4600" b="1" u="sng" kern="12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46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Revize OPVZ (rok 2021):  	</a:t>
            </a:r>
            <a:r>
              <a:rPr lang="cs-CZ" sz="4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schváleno rozšíření ochranného pásma II. stupně směrem k </a:t>
            </a:r>
            <a:r>
              <a:rPr lang="cs-CZ" sz="4600" dirty="0" err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Vazoveckému</a:t>
            </a:r>
            <a:r>
              <a:rPr lang="cs-CZ" sz="46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					potoku z důvodu ochrany krasových jevů</a:t>
            </a:r>
          </a:p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cs-CZ" sz="4600" b="1" i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</a:t>
            </a:r>
            <a:endParaRPr lang="cs-CZ" sz="4600" dirty="0">
              <a:solidFill>
                <a:schemeClr val="accent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78E65FE-6258-42ED-B8D6-0FFFA921402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78798" y="1278230"/>
            <a:ext cx="3534374" cy="230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169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AF669114-0223-F547-ACBD-B97849E9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1244" y="1616076"/>
            <a:ext cx="12666000" cy="687133"/>
          </a:xfrm>
        </p:spPr>
        <p:txBody>
          <a:bodyPr>
            <a:normAutofit fontScale="90000"/>
          </a:bodyPr>
          <a:lstStyle/>
          <a:p>
            <a:r>
              <a:rPr lang="pl-PL" dirty="0"/>
              <a:t>Vodní zdroj Dolánky - </a:t>
            </a:r>
            <a:r>
              <a:rPr lang="cs-CZ" dirty="0"/>
              <a:t>j</a:t>
            </a:r>
            <a:r>
              <a:rPr lang="pt-BR" dirty="0"/>
              <a:t>ímání a úprava podzemní vody</a:t>
            </a:r>
            <a:endParaRPr lang="pl-PL" sz="2800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0EF41893-5170-4141-BBB0-CDC0B6A8C1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15528-21DE-4FAA-801E-634DDDAF4B2B}" type="slidenum">
              <a:rPr lang="cs-CZ" smtClean="0"/>
              <a:pPr/>
              <a:t>9</a:t>
            </a:fld>
            <a:endParaRPr lang="cs-CZ" dirty="0"/>
          </a:p>
        </p:txBody>
      </p:sp>
      <p:sp>
        <p:nvSpPr>
          <p:cNvPr id="2" name="Zástupný text 1">
            <a:extLst>
              <a:ext uri="{FF2B5EF4-FFF2-40B4-BE49-F238E27FC236}">
                <a16:creationId xmlns:a16="http://schemas.microsoft.com/office/drawing/2014/main" id="{C1B1502B-83ED-9B46-A93E-E20B7AA0370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/>
              <a:t>DOLÁNKY</a:t>
            </a:r>
          </a:p>
        </p:txBody>
      </p:sp>
      <p:sp>
        <p:nvSpPr>
          <p:cNvPr id="37" name="TextovéPole 36">
            <a:extLst>
              <a:ext uri="{FF2B5EF4-FFF2-40B4-BE49-F238E27FC236}">
                <a16:creationId xmlns:a16="http://schemas.microsoft.com/office/drawing/2014/main" id="{5ABF3ED4-21B1-4212-87AC-0E753EA6889B}"/>
              </a:ext>
            </a:extLst>
          </p:cNvPr>
          <p:cNvSpPr txBox="1"/>
          <p:nvPr/>
        </p:nvSpPr>
        <p:spPr>
          <a:xfrm>
            <a:off x="908844" y="358117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7" name="Zástupný symbol pro obsah 6">
            <a:extLst>
              <a:ext uri="{FF2B5EF4-FFF2-40B4-BE49-F238E27FC236}">
                <a16:creationId xmlns:a16="http://schemas.microsoft.com/office/drawing/2014/main" id="{3BA97CF0-3206-405C-BABC-D0C98829C1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908844" y="2682875"/>
            <a:ext cx="18288000" cy="8001000"/>
          </a:xfrm>
        </p:spPr>
        <p:txBody>
          <a:bodyPr>
            <a:normAutofit lnSpcReduction="10000"/>
          </a:bodyPr>
          <a:lstStyle/>
          <a:p>
            <a:r>
              <a:rPr lang="cs-CZ" sz="3200" b="1" i="1" dirty="0">
                <a:solidFill>
                  <a:schemeClr val="accent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	</a:t>
            </a:r>
            <a:r>
              <a:rPr lang="cs-CZ" sz="3500" b="1" u="sng" kern="1200" dirty="0">
                <a:solidFill>
                  <a:schemeClr val="accent1">
                    <a:lumMod val="75000"/>
                  </a:schemeClr>
                </a:solidFill>
              </a:rPr>
              <a:t>Jímání:</a:t>
            </a:r>
          </a:p>
          <a:p>
            <a:endParaRPr lang="cs-CZ" sz="3200" dirty="0">
              <a:solidFill>
                <a:schemeClr val="accent1"/>
              </a:solidFill>
            </a:endParaRPr>
          </a:p>
          <a:p>
            <a:pPr marL="4572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Studna S1 (Ohrazenická): 	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hloubka 6,3 m (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</a:rPr>
              <a:t>p.č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. 720, Daliměřice)</a:t>
            </a:r>
          </a:p>
          <a:p>
            <a:pPr marL="4572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Studna S2 (</a:t>
            </a:r>
            <a:r>
              <a:rPr lang="cs-CZ" sz="3200" b="1" dirty="0" err="1">
                <a:solidFill>
                  <a:schemeClr val="tx2">
                    <a:lumMod val="75000"/>
                  </a:schemeClr>
                </a:solidFill>
              </a:rPr>
              <a:t>Károvská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): 	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hloubka 4,45 m (</a:t>
            </a:r>
            <a:r>
              <a:rPr lang="cs-CZ" sz="3200" dirty="0" err="1">
                <a:solidFill>
                  <a:schemeClr val="tx2">
                    <a:lumMod val="75000"/>
                  </a:schemeClr>
                </a:solidFill>
              </a:rPr>
              <a:t>p.č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. 719, Daliměřice) </a:t>
            </a:r>
          </a:p>
          <a:p>
            <a:pPr marL="4572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3200" b="1" dirty="0">
                <a:solidFill>
                  <a:schemeClr val="tx2">
                    <a:lumMod val="75000"/>
                  </a:schemeClr>
                </a:solidFill>
              </a:rPr>
              <a:t>Vzdálenost: 			</a:t>
            </a:r>
            <a:r>
              <a:rPr lang="pl-PL" sz="3200" dirty="0">
                <a:solidFill>
                  <a:schemeClr val="tx2">
                    <a:lumMod val="75000"/>
                  </a:schemeClr>
                </a:solidFill>
              </a:rPr>
              <a:t>studny jsou od sebe vzdáleny 90 m; v provozu od roku 1952, 								voda je ze studní v areálu Dolánky přiváděna dvěma potrubími   								DN 250 přes podzemní prostory ČS II do ČS I a čerpána dvojicí 								čerpadel se společným výtlakem do vodojemu  </a:t>
            </a:r>
          </a:p>
          <a:p>
            <a:pPr marL="4572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3200" b="1" dirty="0">
                <a:solidFill>
                  <a:schemeClr val="tx2">
                    <a:lumMod val="75000"/>
                  </a:schemeClr>
                </a:solidFill>
              </a:rPr>
              <a:t>Úprava vody:</a:t>
            </a:r>
            <a:r>
              <a:rPr lang="cs-CZ" sz="3200" b="1" dirty="0">
                <a:solidFill>
                  <a:schemeClr val="tx2">
                    <a:lumMod val="75000"/>
                  </a:schemeClr>
                </a:solidFill>
              </a:rPr>
              <a:t>			</a:t>
            </a:r>
            <a:r>
              <a:rPr lang="cs-CZ" sz="3200" dirty="0">
                <a:solidFill>
                  <a:schemeClr val="tx2">
                    <a:lumMod val="75000"/>
                  </a:schemeClr>
                </a:solidFill>
              </a:rPr>
              <a:t>pouze hygienické zabezpečení plynným chlorem</a:t>
            </a: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endParaRPr lang="cs-CZ" sz="3200" b="1" dirty="0">
              <a:solidFill>
                <a:schemeClr val="accent1">
                  <a:lumMod val="75000"/>
                </a:schemeClr>
              </a:solidFill>
            </a:endParaRPr>
          </a:p>
          <a:p>
            <a:pPr indent="449580" algn="just">
              <a:lnSpc>
                <a:spcPct val="107000"/>
              </a:lnSpc>
              <a:spcAft>
                <a:spcPts val="1200"/>
              </a:spcAft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		</a:t>
            </a:r>
            <a:r>
              <a:rPr lang="cs-CZ" sz="3200" b="1" u="sng" dirty="0">
                <a:solidFill>
                  <a:schemeClr val="accent1">
                    <a:lumMod val="75000"/>
                  </a:schemeClr>
                </a:solidFill>
              </a:rPr>
              <a:t>Kritická místa:</a:t>
            </a:r>
          </a:p>
          <a:p>
            <a:pPr marL="457200" indent="-457200" algn="just">
              <a:lnSpc>
                <a:spcPct val="107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cs-CZ" sz="3200" b="1" dirty="0">
                <a:solidFill>
                  <a:schemeClr val="accent1">
                    <a:lumMod val="75000"/>
                  </a:schemeClr>
                </a:solidFill>
              </a:rPr>
              <a:t>Stávající kontrola:</a:t>
            </a:r>
            <a:r>
              <a:rPr lang="cs-CZ" sz="3200" dirty="0">
                <a:solidFill>
                  <a:schemeClr val="accent1">
                    <a:lumMod val="75000"/>
                  </a:schemeClr>
                </a:solidFill>
              </a:rPr>
              <a:t>		zákaloměr umístěný v ČS II (z roku 1998, ale funkční), problematický 							odběr vzorku pro zákaloměr je v ČS I  - 30 m dlouhé potrubí, vzniká 							časová prodleva, než analyzátor vyhodnotí změnu, kontaminovaná 							voda je již na cestě do vodojemu</a:t>
            </a:r>
          </a:p>
        </p:txBody>
      </p:sp>
    </p:spTree>
    <p:extLst>
      <p:ext uri="{BB962C8B-B14F-4D97-AF65-F5344CB8AC3E}">
        <p14:creationId xmlns:p14="http://schemas.microsoft.com/office/powerpoint/2010/main" val="3609074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VS">
      <a:dk1>
        <a:sysClr val="windowText" lastClr="000000"/>
      </a:dk1>
      <a:lt1>
        <a:sysClr val="window" lastClr="FFFFFF"/>
      </a:lt1>
      <a:dk2>
        <a:srgbClr val="005CA9"/>
      </a:dk2>
      <a:lt2>
        <a:srgbClr val="B4DCFA"/>
      </a:lt2>
      <a:accent1>
        <a:srgbClr val="005CA9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2a5b259-e768-42ee-9a61-b740d006295a" xsi:nil="true"/>
    <lcf76f155ced4ddcb4097134ff3c332f xmlns="a7da2eab-7a40-437b-a0eb-e71382002c43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A3277FC4E1E4B499E9F600BAE393A3C" ma:contentTypeVersion="12" ma:contentTypeDescription="Vytvoří nový dokument" ma:contentTypeScope="" ma:versionID="d738855bfb106870f6e628ad94e4a2c1">
  <xsd:schema xmlns:xsd="http://www.w3.org/2001/XMLSchema" xmlns:xs="http://www.w3.org/2001/XMLSchema" xmlns:p="http://schemas.microsoft.com/office/2006/metadata/properties" xmlns:ns2="a7da2eab-7a40-437b-a0eb-e71382002c43" xmlns:ns3="e2a5b259-e768-42ee-9a61-b740d006295a" targetNamespace="http://schemas.microsoft.com/office/2006/metadata/properties" ma:root="true" ma:fieldsID="744ede0969ab34c0c53e9b0a25628ad5" ns2:_="" ns3:_="">
    <xsd:import namespace="a7da2eab-7a40-437b-a0eb-e71382002c43"/>
    <xsd:import namespace="e2a5b259-e768-42ee-9a61-b740d00629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da2eab-7a40-437b-a0eb-e71382002c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Značky obrázků" ma:readOnly="false" ma:fieldId="{5cf76f15-5ced-4ddc-b409-7134ff3c332f}" ma:taxonomyMulti="true" ma:sspId="4634af24-25d6-42d0-9a60-d9ccb3679a7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a5b259-e768-42ee-9a61-b740d00629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53aa93e-b040-4603-bc6e-91664710498e}" ma:internalName="TaxCatchAll" ma:showField="CatchAllData" ma:web="e2a5b259-e768-42ee-9a61-b740d00629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DCA870422672543B08EE7BE4BEB46DA" ma:contentTypeVersion="0" ma:contentTypeDescription="Vytvoří nový dokument" ma:contentTypeScope="" ma:versionID="d6ebe6a323ecb6553fd41b56d07d48c3">
  <xsd:schema xmlns:xsd="http://www.w3.org/2001/XMLSchema" xmlns:xs="http://www.w3.org/2001/XMLSchema" xmlns:p="http://schemas.microsoft.com/office/2006/metadata/properties" xmlns:ns2="c99643fd-d905-4123-b493-7ccd47304e7a" targetNamespace="http://schemas.microsoft.com/office/2006/metadata/properties" ma:root="true" ma:fieldsID="1ee4dc173ed72f04d61e3107404b88c8" ns2:_="">
    <xsd:import namespace="c99643fd-d905-4123-b493-7ccd47304e7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9643fd-d905-4123-b493-7ccd47304e7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Hodnota ID dokumentu" ma:description="Hodnota ID dokumentu přiřazená této položce" ma:internalName="_dlc_DocId" ma:readOnly="true">
      <xsd:simpleType>
        <xsd:restriction base="dms:Text"/>
      </xsd:simpleType>
    </xsd:element>
    <xsd:element name="_dlc_DocIdUrl" ma:index="9" nillable="true" ma:displayName="ID dokumentu" ma:description="Trvalý odkaz na tento dokument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Zachovat ID" ma:description="Ponechat ID po přidání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08725A-9365-435E-B0A5-2942E7411C87}">
  <ds:schemaRefs>
    <ds:schemaRef ds:uri="http://purl.org/dc/terms/"/>
    <ds:schemaRef ds:uri="c99643fd-d905-4123-b493-7ccd47304e7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CB6891B-BAAB-4851-83F1-7DBBC9B39B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9E46B4F-3828-4602-A000-27BA956F556B}"/>
</file>

<file path=customXml/itemProps4.xml><?xml version="1.0" encoding="utf-8"?>
<ds:datastoreItem xmlns:ds="http://schemas.openxmlformats.org/officeDocument/2006/customXml" ds:itemID="{D1790EAF-F5E1-4CE5-8A09-BFF24D2454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9643fd-d905-4123-b493-7ccd47304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1961</TotalTime>
  <Words>2057</Words>
  <Application>Microsoft Office PowerPoint</Application>
  <PresentationFormat>Vlastní</PresentationFormat>
  <Paragraphs>349</Paragraphs>
  <Slides>25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30" baseType="lpstr">
      <vt:lpstr>Arial</vt:lpstr>
      <vt:lpstr>Calibri</vt:lpstr>
      <vt:lpstr>Symbol</vt:lpstr>
      <vt:lpstr>Times New Roman</vt:lpstr>
      <vt:lpstr>Office Theme</vt:lpstr>
      <vt:lpstr>PRŮBĚŽNÁ ZPRÁVA                                                                                                               Vyhodnocení monitoringu kvality surové vody                                                       Zdroj Dolánky  Oblastní závod Turnov –  Monika Stehnová</vt:lpstr>
      <vt:lpstr>Monitoring zdroje Dolánky</vt:lpstr>
      <vt:lpstr>Vodní zdroj Dolánky</vt:lpstr>
      <vt:lpstr>Přírodní organické látky </vt:lpstr>
      <vt:lpstr>Nová přírodní realita</vt:lpstr>
      <vt:lpstr>Nová přírodní realita</vt:lpstr>
      <vt:lpstr>Vodní zdroj Dolánky a jeho zranitelnost</vt:lpstr>
      <vt:lpstr>Vodní zdroj Dolánky a jeho zranitelnost</vt:lpstr>
      <vt:lpstr>Vodní zdroj Dolánky - jímání a úprava podzemní vody</vt:lpstr>
      <vt:lpstr>Vodní zdroj Dolánky - situace</vt:lpstr>
      <vt:lpstr>Vodní zdroj Dolánky - monitoring</vt:lpstr>
      <vt:lpstr>Vodní zdroj Dolánky - monitoring</vt:lpstr>
      <vt:lpstr>Vyhodnocení dat (listopad 2025–leden 2026)</vt:lpstr>
      <vt:lpstr>Vyhodnocení dat (listopad 2025–leden 2026)</vt:lpstr>
      <vt:lpstr>Vodní zdroj Dolánky - monitoring</vt:lpstr>
      <vt:lpstr>Vodní zdroj Dolánky - monitoring</vt:lpstr>
      <vt:lpstr>Vodní zdroj Dolánky - monitoring</vt:lpstr>
      <vt:lpstr>Vyhodnocení dat (listopad 2025–leden 2026)</vt:lpstr>
      <vt:lpstr>Vyhodnocení dat (listopad 2025–leden 2026)</vt:lpstr>
      <vt:lpstr>Vyhodnocení dat (únor 2026)</vt:lpstr>
      <vt:lpstr>Vyhodnocení dat (únor 2026)</vt:lpstr>
      <vt:lpstr>Vyhodnocení dat (únor 2026)</vt:lpstr>
      <vt:lpstr>Vodní zdroj Dolánky - monitoring</vt:lpstr>
      <vt:lpstr>Vodní zdroj Dolánky - monitoring</vt:lpstr>
      <vt:lpstr>Závěr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SČVK</dc:title>
  <dc:creator>Radka Srbová</dc:creator>
  <cp:lastModifiedBy>Stehnová Monika Ing.</cp:lastModifiedBy>
  <cp:revision>114</cp:revision>
  <cp:lastPrinted>2024-04-15T15:48:13Z</cp:lastPrinted>
  <dcterms:created xsi:type="dcterms:W3CDTF">2021-03-12T10:53:53Z</dcterms:created>
  <dcterms:modified xsi:type="dcterms:W3CDTF">2026-03-12T15:57:11Z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2021-03-12T00:00:00Z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2021-03-12T00:00:00Z</vt:filetime>
  </property>
  <property fmtid="{D5CDD505-2E9C-101B-9397-08002B2CF9AE}" pid="5" name="ContentTypeId">
    <vt:lpwstr>0x010100EA3277FC4E1E4B499E9F600BAE393A3C</vt:lpwstr>
  </property>
  <property fmtid="{D5CDD505-2E9C-101B-9397-08002B2CF9AE}" pid="6" name="_dlc_DocIdItemGuid">
    <vt:lpwstr>490e1619-e9e4-4171-b606-b44ec3b7613a</vt:lpwstr>
  </property>
</Properties>
</file>